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eg"/>
  <Override PartName="/ppt/media/image12.jpg" ContentType="image/jpe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6" r:id="rId5"/>
    <p:sldMasterId id="2147483736" r:id="rId6"/>
  </p:sldMasterIdLst>
  <p:notesMasterIdLst>
    <p:notesMasterId r:id="rId26"/>
  </p:notesMasterIdLst>
  <p:sldIdLst>
    <p:sldId id="342" r:id="rId7"/>
    <p:sldId id="343" r:id="rId8"/>
    <p:sldId id="356" r:id="rId9"/>
    <p:sldId id="360" r:id="rId10"/>
    <p:sldId id="357" r:id="rId11"/>
    <p:sldId id="361" r:id="rId12"/>
    <p:sldId id="358" r:id="rId13"/>
    <p:sldId id="359" r:id="rId14"/>
    <p:sldId id="362" r:id="rId15"/>
    <p:sldId id="348" r:id="rId16"/>
    <p:sldId id="350" r:id="rId17"/>
    <p:sldId id="349" r:id="rId18"/>
    <p:sldId id="352" r:id="rId19"/>
    <p:sldId id="346" r:id="rId20"/>
    <p:sldId id="347" r:id="rId21"/>
    <p:sldId id="363" r:id="rId22"/>
    <p:sldId id="364" r:id="rId23"/>
    <p:sldId id="293" r:id="rId24"/>
    <p:sldId id="29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udino Llano Guemes" initials="ELG" lastIdx="7" clrIdx="0">
    <p:extLst>
      <p:ext uri="{19B8F6BF-5375-455C-9EA6-DF929625EA0E}">
        <p15:presenceInfo xmlns:p15="http://schemas.microsoft.com/office/powerpoint/2012/main" userId="S-1-5-21-871377268-1095548372-3592258743-1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1A4"/>
    <a:srgbClr val="97D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252" autoAdjust="0"/>
  </p:normalViewPr>
  <p:slideViewPr>
    <p:cSldViewPr snapToGrid="0">
      <p:cViewPr varScale="1">
        <p:scale>
          <a:sx n="62" d="100"/>
          <a:sy n="62" d="100"/>
        </p:scale>
        <p:origin x="868" y="28"/>
      </p:cViewPr>
      <p:guideLst/>
    </p:cSldViewPr>
  </p:slideViewPr>
  <p:outlineViewPr>
    <p:cViewPr>
      <p:scale>
        <a:sx n="33" d="100"/>
        <a:sy n="33" d="100"/>
      </p:scale>
      <p:origin x="0" y="-2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8680-84BC-487F-A2AB-36CFB2E4167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0F91-1F5D-41D8-81E9-12EEBDC117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E01B-F4DA-BE42-A6D9-D99D86E30F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35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E01B-F4DA-BE42-A6D9-D99D86E30F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5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E01B-F4DA-BE42-A6D9-D99D86E30F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E01B-F4DA-BE42-A6D9-D99D86E30F9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wo-persons-hand-shake-1179804/" TargetMode="External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www.linkedin.com/in/power4bio/" TargetMode="External"/><Relationship Id="rId2" Type="http://schemas.openxmlformats.org/officeDocument/2006/relationships/hyperlink" Target="https://de.wikipedia.org/wiki/Facebook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pixabay.com/en/twitter-social-media-icon-social-2430933/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26.png"/><Relationship Id="rId10" Type="http://schemas.openxmlformats.org/officeDocument/2006/relationships/image" Target="../media/image13.jpeg"/><Relationship Id="rId4" Type="http://schemas.openxmlformats.org/officeDocument/2006/relationships/hyperlink" Target="http://www.twitter.com/power4bio" TargetMode="External"/><Relationship Id="rId9" Type="http://schemas.openxmlformats.org/officeDocument/2006/relationships/hyperlink" Target="https://pixabay.com/en/linked-in-linked-in-icon-flat-2674741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wo-persons-hand-shake-1179804/" TargetMode="External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www.linkedin.com/in/power4bio/" TargetMode="External"/><Relationship Id="rId2" Type="http://schemas.openxmlformats.org/officeDocument/2006/relationships/hyperlink" Target="https://de.wikipedia.org/wiki/Facebook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ixabay.com/en/twitter-social-media-icon-social-2430933/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26.png"/><Relationship Id="rId10" Type="http://schemas.openxmlformats.org/officeDocument/2006/relationships/image" Target="../media/image13.jpeg"/><Relationship Id="rId4" Type="http://schemas.openxmlformats.org/officeDocument/2006/relationships/hyperlink" Target="http://www.twitter.com/power4bio" TargetMode="External"/><Relationship Id="rId9" Type="http://schemas.openxmlformats.org/officeDocument/2006/relationships/hyperlink" Target="https://pixabay.com/en/linked-in-linked-in-icon-flat-2674741/" TargetMode="Externa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F0C93F1C-D2A2-A649-A027-930D4EEBD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252" y="1769604"/>
            <a:ext cx="9103406" cy="3062122"/>
          </a:xfrm>
          <a:prstGeom prst="rect">
            <a:avLst/>
          </a:prstGeom>
        </p:spPr>
      </p:pic>
      <p:sp>
        <p:nvSpPr>
          <p:cNvPr id="12" name="12 Rectángulo">
            <a:extLst>
              <a:ext uri="{FF2B5EF4-FFF2-40B4-BE49-F238E27FC236}">
                <a16:creationId xmlns:a16="http://schemas.microsoft.com/office/drawing/2014/main" id="{E2134F7A-685B-4A09-8BA6-F3F6D5D7AD6D}"/>
              </a:ext>
            </a:extLst>
          </p:cNvPr>
          <p:cNvSpPr/>
          <p:nvPr/>
        </p:nvSpPr>
        <p:spPr>
          <a:xfrm>
            <a:off x="7165361" y="6136639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Calibri  "/>
                <a:cs typeface="Arial" panose="020B0604020202020204" pitchFamily="34" charset="0"/>
              </a:rPr>
              <a:t>under grant agreement No 847038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887A93-712B-4833-ACA1-15DE252D91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216078"/>
            <a:ext cx="720000" cy="481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065946-BBCC-6545-9166-214B12EC43CD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E0792B-6CC6-1943-B264-8B2AB0D0A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9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ABA3568-3458-AF49-88D2-E7F6613BF778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39750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1C26E-0DBB-4332-A197-79A41370373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416CF6D-4D8D-432E-BEBD-37F8DE4E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F9F3F9-4B09-2844-B718-D2DAC34B8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990BD4-A0A1-E54C-B079-D38E34303C05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740665A-FE7F-8144-A80A-D4B29A93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02E7137-4CAC-6842-B098-CFD574D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97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00"/>
            <a:ext cx="105156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CDCA0D-B3F3-6E46-B8CF-D64578BDE460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912361-2609-E243-9B84-3BBA4F9E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77724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5E8187-88F5-CD4A-9452-697F1212F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987F653-B528-4346-A8BE-C2626281C6FB}"/>
              </a:ext>
            </a:extLst>
          </p:cNvPr>
          <p:cNvSpPr/>
          <p:nvPr userDrawn="1"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9E42A3-0784-FE4F-BAD3-227E7522E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F5904E-C56B-1B42-9CBF-2E4EA2D6A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5D1C48-E1F7-9849-88C3-0DE97BE0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FDCCB0-F396-D24D-AFEB-4C84548E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8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00"/>
            <a:ext cx="105156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68EA3-E71C-463B-8F39-B1FA773A558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912361-2609-E243-9B84-3BBA4F9E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77724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917593-1E03-1146-871A-0F2E34C084B0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2EF12B-5F1F-B547-BE25-AFAAB8B4DE3E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80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A4BA0-02F4-492A-A61E-1363E1CAA1BE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E88F82B-851A-4E48-A68A-596CED90A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089633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C3F597D-4954-6043-A7CD-54912FE8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9FEEF9C-2E06-2043-AB4B-EBA871CFF00A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8F34AE-50D3-0047-9F4C-4D8852CE3E11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404FBB53-00CB-3647-B7BC-B80EA5B21A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6551" y="1908000"/>
            <a:ext cx="5090400" cy="431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45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DEC5E-AFD3-4A9C-9DF2-CC4A3CC8A12A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15302E7-4601-AF48-99B1-6833E20A7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39750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C4B264-7E65-F442-A944-13A9CABD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EA2CCAC-F4D3-5645-BEDF-DF3C195D63C4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211DE-F1DD-724E-8651-0201F064CF33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37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A64C0-D5E8-4262-AEC0-536E1347F5EE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C3F597D-4954-6043-A7CD-54912FE8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B9A3E0-B2C0-884C-9C33-90C9796678B8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BED4E6-D056-9D4D-9CF7-700C64DA19A5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54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4A4F261-2E94-AF41-9AF7-17EAF6F7CC79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0A9FE1-81DC-5B40-ABCD-23BF7D484029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B2FB-8040-4672-A4F4-8784CC6F034F}" type="datetime1">
              <a:rPr lang="de-DE" smtClean="0"/>
              <a:t>18.02.2021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8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00"/>
            <a:ext cx="105156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4965D-139B-4CA5-8362-1CB299AE267F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912361-2609-E243-9B84-3BBA4F9E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77724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5E8187-88F5-CD4A-9452-697F1212F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ABA3568-3458-AF49-88D2-E7F6613BF778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39750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1C26E-0DBB-4332-A197-79A41370373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416CF6D-4D8D-432E-BEBD-37F8DE4E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F9F3F9-4B09-2844-B718-D2DAC34B8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990BD4-A0A1-E54C-B079-D38E34303C05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740665A-FE7F-8144-A80A-D4B29A93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02E7137-4CAC-6842-B098-CFD574D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62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Zaun, Gebäude, drinnen enthält.&#10;&#10;Automatisch generierte Beschreibung">
            <a:extLst>
              <a:ext uri="{FF2B5EF4-FFF2-40B4-BE49-F238E27FC236}">
                <a16:creationId xmlns:a16="http://schemas.microsoft.com/office/drawing/2014/main" id="{E337EB0E-9CFE-40B4-B21F-C91976D5A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5"/>
          <a:stretch/>
        </p:blipFill>
        <p:spPr>
          <a:xfrm>
            <a:off x="-3242" y="0"/>
            <a:ext cx="12195241" cy="5524500"/>
          </a:xfrm>
          <a:prstGeom prst="rect">
            <a:avLst/>
          </a:prstGeom>
        </p:spPr>
      </p:pic>
      <p:sp>
        <p:nvSpPr>
          <p:cNvPr id="12" name="12 Rectángulo">
            <a:extLst>
              <a:ext uri="{FF2B5EF4-FFF2-40B4-BE49-F238E27FC236}">
                <a16:creationId xmlns:a16="http://schemas.microsoft.com/office/drawing/2014/main" id="{E2134F7A-685B-4A09-8BA6-F3F6D5D7AD6D}"/>
              </a:ext>
            </a:extLst>
          </p:cNvPr>
          <p:cNvSpPr/>
          <p:nvPr/>
        </p:nvSpPr>
        <p:spPr>
          <a:xfrm>
            <a:off x="7165361" y="6136639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Calibri  "/>
                <a:cs typeface="Arial" panose="020B0604020202020204" pitchFamily="34" charset="0"/>
              </a:rPr>
              <a:t>under grant agreement No 847038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887A93-712B-4833-ACA1-15DE252D91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216078"/>
            <a:ext cx="720000" cy="481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065946-BBCC-6545-9166-214B12EC43CD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E0792B-6CC6-1943-B264-8B2AB0D0A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B067CD2-5082-3049-B36D-37623AFC1C19}"/>
              </a:ext>
            </a:extLst>
          </p:cNvPr>
          <p:cNvSpPr txBox="1">
            <a:spLocks/>
          </p:cNvSpPr>
          <p:nvPr/>
        </p:nvSpPr>
        <p:spPr>
          <a:xfrm>
            <a:off x="2806147" y="5672298"/>
            <a:ext cx="9161463" cy="10715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91C34A"/>
                </a:solidFill>
                <a:latin typeface="+mj-lt"/>
              </a:rPr>
              <a:t>[insert name of event] | [insert location], [date of event]</a:t>
            </a:r>
          </a:p>
          <a:p>
            <a:r>
              <a:rPr lang="en-GB" sz="1500" baseline="0" dirty="0">
                <a:solidFill>
                  <a:srgbClr val="91C34A"/>
                </a:solidFill>
              </a:rPr>
              <a:t>[name of presenter] – [name of organisation]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52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78161CC8-08B4-7248-A8BD-6ECB3B00C516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089633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1346F-5560-49AA-8601-A7132B733C65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A4556F-102B-4860-9A1D-ECAD18AE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0136AE-0D4D-4ADC-9223-AFA27BB79D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6551" y="1908000"/>
            <a:ext cx="508963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F0537-9FCE-7E45-9B0B-C6D896B6C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9C0776-0C20-454D-B66A-2C249F5293F9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2615F75-7AA7-284E-A3F3-0DE7A3E0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CB11110-6CC1-6142-A925-34C81E19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0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36FE408-42C3-A74B-978B-B6CB4F74B799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8DEF0-452A-45A8-983D-6C219B6E5268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14F749-ED77-4387-A7E1-DA93D8F9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99DA9A-FE0B-3B40-B2D7-ECF092870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2DBFEC5-3C37-FC46-B392-7295B74E3B8A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6CD57E2-DB5D-F74B-BC6D-94535AB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E27F0B0-CF11-4C41-9524-C8DFEAAA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93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A253A3-CE01-F64D-BC94-BDB396DC568D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092EB-3DDC-4418-AA55-BBBB9B0C7F54}" type="datetime1">
              <a:rPr lang="de-DE" smtClean="0"/>
              <a:t>18.02.2021</a:t>
            </a:fld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FB5720-9F9C-694E-B97F-3206F3230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76AC64-F406-F34E-8896-30EC05559005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6003EAF-9F66-2640-927E-A3A07A51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6152075-4354-5A4B-BE14-84E44C21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494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E7C40-C1D7-4A40-B190-16D0C2D169EA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3345A8-8B43-C74F-B91D-F1CFB22E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97300"/>
            <a:ext cx="4652683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77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20726B-593D-454F-8925-E6FBAED2EFFB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FB66D7-7F73-C043-AAFD-D9F1453AE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"/>
          <a:stretch/>
        </p:blipFill>
        <p:spPr>
          <a:xfrm>
            <a:off x="838200" y="1908000"/>
            <a:ext cx="46526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5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62986-96DC-4CF7-82A1-D7C36A6E5011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21CE5A-DBFD-C64B-8939-0FB052205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>
          <a:xfrm>
            <a:off x="838200" y="1908000"/>
            <a:ext cx="4652683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6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05070-6A34-4F77-9BCF-ACDB3E08FED3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21CE5A-DBFD-C64B-8939-0FB052205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7999"/>
            <a:ext cx="4652683" cy="43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EB79F5-2984-8142-A3FF-D9CE64DF6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8000"/>
            <a:ext cx="3015657" cy="4320000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40CC8-22A1-452D-A6EB-716E4F65A10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40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4ECE-C10B-4F2F-AEA9-704D98CD464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E0C2693-3ABE-4407-956C-57501A30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1" y="360000"/>
            <a:ext cx="827830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59FDB702-F139-4C82-82A4-BA170837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442D55A-4D1B-6D4A-9958-3C554FFC7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9" name="Grafik 8" descr="Ein Bild, das Kraftrad, Objekt, drinnen, Maschine enthält.&#10;&#10;Automatisch generierte Beschreibung">
            <a:extLst>
              <a:ext uri="{FF2B5EF4-FFF2-40B4-BE49-F238E27FC236}">
                <a16:creationId xmlns:a16="http://schemas.microsoft.com/office/drawing/2014/main" id="{1A172419-E374-4782-B8B1-E20E2E57E67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00"/>
            <a:ext cx="2988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70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B4BDF5-5F61-4367-A5AF-B345849C1D60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AAFBE7B-DB34-4F2D-BFC1-133631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2789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CD431B73-1048-4E6A-B8D7-0392BFE7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A53A80-AF6B-C047-9795-6D7BC4178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901E80-49F5-0F4F-B2EE-DECBD548F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8000"/>
            <a:ext cx="299809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833BF4-D1FA-7B41-9050-C0F809712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70526"/>
            <a:ext cx="12191999" cy="45864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1"/>
            <a:ext cx="12192000" cy="2340000"/>
          </a:xfrm>
          <a:prstGeom prst="rect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07975-F838-493A-9F95-FD8ACC6A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163F8D-838A-5841-A734-65C48F2BF8C9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91C3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18F35D-6131-414D-AFAB-5254EEAD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3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EB875-382C-48AA-BFB0-39A60E0D5D89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3213B4-7411-47EE-A25B-3FEC477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339825A-2975-4229-9F1F-7011435B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F12E65-CA34-8143-A562-04C70151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16" name="Grafik 15" descr="Ein Bild, das Fabrik, Himmel, draußen, Gebäude enthält.&#10;&#10;Automatisch generierte Beschreibung">
            <a:extLst>
              <a:ext uri="{FF2B5EF4-FFF2-40B4-BE49-F238E27FC236}">
                <a16:creationId xmlns:a16="http://schemas.microsoft.com/office/drawing/2014/main" id="{2314DC83-9B14-424B-A8B3-182FEF3DFC0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00"/>
            <a:ext cx="2988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EA90113-3C8E-4FE6-824F-1EFB3EF90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0995"/>
            <a:ext cx="12214632" cy="2608270"/>
          </a:xfrm>
          <a:prstGeom prst="rect">
            <a:avLst/>
          </a:prstGeom>
        </p:spPr>
      </p:pic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ACED8EF-DF26-4F04-9A3B-12198F89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39DCDB-CF60-244D-B957-5CDA87D14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A122F88-D28F-864D-9483-0DE154A6FC5B}"/>
              </a:ext>
            </a:extLst>
          </p:cNvPr>
          <p:cNvSpPr/>
          <p:nvPr userDrawn="1"/>
        </p:nvSpPr>
        <p:spPr>
          <a:xfrm>
            <a:off x="9286240" y="3420507"/>
            <a:ext cx="2928392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9DDE2A-F8D6-FB4E-90DA-B696804AA4BD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286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DC0C317-69DD-40CF-A09C-5B1418F10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4253250"/>
            <a:ext cx="12192000" cy="26100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A3CD4A-8BC1-2744-87D9-C221CC28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2FEB1A9D-3824-F64E-86E6-299DE37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0BDD0B-3F06-4644-89FB-7D5F50986135}"/>
              </a:ext>
            </a:extLst>
          </p:cNvPr>
          <p:cNvSpPr/>
          <p:nvPr userDrawn="1"/>
        </p:nvSpPr>
        <p:spPr>
          <a:xfrm>
            <a:off x="9286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4B6EB7-3FF2-DD49-9797-A1D65CE55B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1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2B21C4-220A-4460-8CC5-9F1EBDACA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4256683"/>
            <a:ext cx="12204000" cy="2606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70E38F-57BC-504B-9BE3-1EE10EDBF9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B35CFBAD-55A2-6A4E-9678-A9F03BB0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83A70C-1C6F-9F48-B1B8-F70667954F4F}"/>
              </a:ext>
            </a:extLst>
          </p:cNvPr>
          <p:cNvSpPr/>
          <p:nvPr userDrawn="1"/>
        </p:nvSpPr>
        <p:spPr>
          <a:xfrm>
            <a:off x="9286240" y="3420507"/>
            <a:ext cx="2917760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33E64A-2156-9C4C-93D9-8F74CFC894F5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69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aun, Gebäude, drinnen enthält.&#10;&#10;Automatisch generierte Beschreibung">
            <a:extLst>
              <a:ext uri="{FF2B5EF4-FFF2-40B4-BE49-F238E27FC236}">
                <a16:creationId xmlns:a16="http://schemas.microsoft.com/office/drawing/2014/main" id="{837B9CFD-3630-4165-914E-A79C11A00713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59439"/>
          <a:stretch/>
        </p:blipFill>
        <p:spPr>
          <a:xfrm>
            <a:off x="0" y="4251600"/>
            <a:ext cx="12204000" cy="26064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F0A31A-958D-3346-AB87-A47DD03BF63C}"/>
              </a:ext>
            </a:extLst>
          </p:cNvPr>
          <p:cNvSpPr/>
          <p:nvPr userDrawn="1"/>
        </p:nvSpPr>
        <p:spPr>
          <a:xfrm>
            <a:off x="9298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87324-C6E2-C142-B03D-E931B935CE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705C6D76-3079-B64B-B9AA-A800DF19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D6E2F4F-C461-CF4E-AC5D-ECEC38F26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D4CF390-0D4B-D548-AA69-A9BAE02C5E2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/>
          <a:stretch/>
        </p:blipFill>
        <p:spPr>
          <a:xfrm>
            <a:off x="0" y="4240800"/>
            <a:ext cx="12204000" cy="26172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F0A31A-958D-3346-AB87-A47DD03BF63C}"/>
              </a:ext>
            </a:extLst>
          </p:cNvPr>
          <p:cNvSpPr/>
          <p:nvPr userDrawn="1"/>
        </p:nvSpPr>
        <p:spPr>
          <a:xfrm>
            <a:off x="9298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87324-C6E2-C142-B03D-E931B935CE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705C6D76-3079-B64B-B9AA-A800DF19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D6E2F4F-C461-CF4E-AC5D-ECEC38F26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3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6E2DA43-E085-C740-AAA5-0ACF3D3B79F7}"/>
              </a:ext>
            </a:extLst>
          </p:cNvPr>
          <p:cNvSpPr/>
          <p:nvPr userDrawn="1"/>
        </p:nvSpPr>
        <p:spPr>
          <a:xfrm>
            <a:off x="1300479" y="2053514"/>
            <a:ext cx="10891522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CCC207-7EB7-42BE-9CD5-622CACEC4E8A}"/>
              </a:ext>
            </a:extLst>
          </p:cNvPr>
          <p:cNvSpPr txBox="1"/>
          <p:nvPr userDrawn="1"/>
        </p:nvSpPr>
        <p:spPr>
          <a:xfrm>
            <a:off x="638139" y="10398870"/>
            <a:ext cx="1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"</a:t>
            </a:r>
            <a:r>
              <a:rPr lang="en-GB" sz="900" dirty="0">
                <a:hlinkClick r:id="rId2" tooltip="https://de.wikipedia.org/wiki/Facebook"/>
              </a:rPr>
              <a:t>Dieses </a:t>
            </a:r>
            <a:r>
              <a:rPr lang="en-GB" sz="900" dirty="0" err="1">
                <a:hlinkClick r:id="rId2" tooltip="https://de.wikipedia.org/wiki/Facebook"/>
              </a:rPr>
              <a:t>Foto</a:t>
            </a:r>
            <a:r>
              <a:rPr lang="en-GB" sz="900" dirty="0"/>
              <a:t>" von </a:t>
            </a:r>
            <a:r>
              <a:rPr lang="en-GB" sz="900" dirty="0" err="1"/>
              <a:t>Unbekannter</a:t>
            </a:r>
            <a:r>
              <a:rPr lang="en-GB" sz="900" dirty="0"/>
              <a:t> Autor </a:t>
            </a:r>
            <a:r>
              <a:rPr lang="en-GB" sz="900" dirty="0" err="1"/>
              <a:t>ist</a:t>
            </a:r>
            <a:r>
              <a:rPr lang="en-GB" sz="900" dirty="0"/>
              <a:t> </a:t>
            </a:r>
            <a:r>
              <a:rPr lang="en-GB" sz="900" dirty="0" err="1"/>
              <a:t>lizenziert</a:t>
            </a:r>
            <a:r>
              <a:rPr lang="en-GB" sz="900" dirty="0"/>
              <a:t> </a:t>
            </a:r>
            <a:r>
              <a:rPr lang="en-GB" sz="900" dirty="0" err="1"/>
              <a:t>gemäß</a:t>
            </a:r>
            <a:r>
              <a:rPr lang="en-GB" sz="900" dirty="0"/>
              <a:t> </a:t>
            </a:r>
            <a:r>
              <a:rPr lang="en-GB" sz="900" dirty="0">
                <a:hlinkClick r:id="rId3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070B008D-C4D2-4CD0-8F6A-0E98BA639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2344" y="4040567"/>
            <a:ext cx="1080000" cy="1080000"/>
          </a:xfrm>
          <a:prstGeom prst="rect">
            <a:avLst/>
          </a:prstGeom>
        </p:spPr>
      </p:pic>
      <p:pic>
        <p:nvPicPr>
          <p:cNvPr id="10" name="Grafik 9">
            <a:hlinkClick r:id="rId7"/>
            <a:extLst>
              <a:ext uri="{FF2B5EF4-FFF2-40B4-BE49-F238E27FC236}">
                <a16:creationId xmlns:a16="http://schemas.microsoft.com/office/drawing/2014/main" id="{36E35F4E-F1C8-4DA1-90FA-1EF0EFDEA2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95891" y="4087222"/>
            <a:ext cx="981818" cy="98181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F337CDC-133C-406C-864D-E5B153860307}"/>
              </a:ext>
            </a:extLst>
          </p:cNvPr>
          <p:cNvSpPr txBox="1"/>
          <p:nvPr userDrawn="1"/>
        </p:nvSpPr>
        <p:spPr>
          <a:xfrm>
            <a:off x="5007245" y="5128946"/>
            <a:ext cx="16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@</a:t>
            </a:r>
            <a:r>
              <a:rPr lang="en-GB" sz="2200" dirty="0" err="1"/>
              <a:t>xyz</a:t>
            </a:r>
            <a:endParaRPr lang="en-GB" sz="2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DD9105C-BA36-40FF-BB84-F3D0F8EC1744}"/>
              </a:ext>
            </a:extLst>
          </p:cNvPr>
          <p:cNvSpPr txBox="1"/>
          <p:nvPr userDrawn="1"/>
        </p:nvSpPr>
        <p:spPr>
          <a:xfrm>
            <a:off x="8662042" y="5133122"/>
            <a:ext cx="152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  <a:r>
              <a:rPr lang="en-GB" sz="2200" dirty="0" err="1"/>
              <a:t>xyz</a:t>
            </a:r>
            <a:endParaRPr lang="en-GB" sz="2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815731-FF04-3442-8EB9-D6E70E5C0A07}"/>
              </a:ext>
            </a:extLst>
          </p:cNvPr>
          <p:cNvSpPr txBox="1"/>
          <p:nvPr userDrawn="1"/>
        </p:nvSpPr>
        <p:spPr>
          <a:xfrm>
            <a:off x="2074032" y="1962510"/>
            <a:ext cx="795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400" baseline="0" dirty="0">
                <a:solidFill>
                  <a:schemeClr val="tx1"/>
                </a:solidFill>
              </a:rPr>
              <a:t>www.e2driver.eu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EAE2ECE-1AE5-44C0-8DB9-C17996E1ABB7}"/>
              </a:ext>
            </a:extLst>
          </p:cNvPr>
          <p:cNvSpPr/>
          <p:nvPr userDrawn="1"/>
        </p:nvSpPr>
        <p:spPr>
          <a:xfrm>
            <a:off x="0" y="5564009"/>
            <a:ext cx="3553023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BAAE1B-093C-1646-AE0E-1C43D18A84B9}"/>
              </a:ext>
            </a:extLst>
          </p:cNvPr>
          <p:cNvSpPr/>
          <p:nvPr userDrawn="1"/>
        </p:nvSpPr>
        <p:spPr>
          <a:xfrm>
            <a:off x="2818192" y="5564009"/>
            <a:ext cx="1293991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E8A6AB0-F2D3-BF47-98C3-8DF592B149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8D30DE4-9708-4A41-8CBF-B46C6155A006}"/>
              </a:ext>
            </a:extLst>
          </p:cNvPr>
          <p:cNvSpPr/>
          <p:nvPr userDrawn="1"/>
        </p:nvSpPr>
        <p:spPr>
          <a:xfrm>
            <a:off x="780041" y="2053514"/>
            <a:ext cx="1293991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CDFF9B67-8EF0-084F-9D4A-17ACE072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534"/>
            <a:ext cx="81418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 dirty="0"/>
              <a:t>E2DRIVER </a:t>
            </a:r>
            <a:r>
              <a:rPr lang="de-DE" dirty="0" err="1"/>
              <a:t>website</a:t>
            </a:r>
            <a:r>
              <a:rPr lang="de-DE" dirty="0"/>
              <a:t> and social </a:t>
            </a:r>
            <a:r>
              <a:rPr lang="de-DE" dirty="0" err="1"/>
              <a:t>media</a:t>
            </a:r>
            <a:endParaRPr lang="en-GB" dirty="0"/>
          </a:p>
        </p:txBody>
      </p:sp>
      <p:sp>
        <p:nvSpPr>
          <p:cNvPr id="14" name="12 Rectángulo">
            <a:extLst>
              <a:ext uri="{FF2B5EF4-FFF2-40B4-BE49-F238E27FC236}">
                <a16:creationId xmlns:a16="http://schemas.microsoft.com/office/drawing/2014/main" id="{57DE4568-6C14-0644-BA60-75C404AEC14B}"/>
              </a:ext>
            </a:extLst>
          </p:cNvPr>
          <p:cNvSpPr/>
          <p:nvPr userDrawn="1"/>
        </p:nvSpPr>
        <p:spPr>
          <a:xfrm>
            <a:off x="7165361" y="5977612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847038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D85F945-4AE1-254E-B69E-497F10E134B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057051"/>
            <a:ext cx="720000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5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3">
            <a:extLst>
              <a:ext uri="{FF2B5EF4-FFF2-40B4-BE49-F238E27FC236}">
                <a16:creationId xmlns:a16="http://schemas.microsoft.com/office/drawing/2014/main" id="{39727213-A360-4531-A88D-A9D830B1F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461" y="3429000"/>
            <a:ext cx="5097418" cy="9821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[Name of presenter]</a:t>
            </a:r>
          </a:p>
          <a:p>
            <a:r>
              <a:rPr lang="en-GB" dirty="0"/>
              <a:t>[Email of presenter]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06A82-7D13-4F58-BC01-BD929B4D0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461" y="1478276"/>
            <a:ext cx="8710779" cy="1374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0">
                <a:solidFill>
                  <a:srgbClr val="91C34A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19" name="12 Rectángulo">
            <a:extLst>
              <a:ext uri="{FF2B5EF4-FFF2-40B4-BE49-F238E27FC236}">
                <a16:creationId xmlns:a16="http://schemas.microsoft.com/office/drawing/2014/main" id="{68E1327B-20C3-4A32-B1B9-BAA346243A55}"/>
              </a:ext>
            </a:extLst>
          </p:cNvPr>
          <p:cNvSpPr/>
          <p:nvPr userDrawn="1"/>
        </p:nvSpPr>
        <p:spPr>
          <a:xfrm>
            <a:off x="7165361" y="5977612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847038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9543FFA-7483-4172-A7BF-B721DBA72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057051"/>
            <a:ext cx="720000" cy="481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16A4C81-7253-E64D-AA22-7A2A5BCE1FB2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22693-05D4-5143-834D-30D36587CEEF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0180EA-28A3-DE45-8515-7C1AC5980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794" y="3008037"/>
            <a:ext cx="5422864" cy="182409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ACFF041-2443-2E41-89B5-F98ABEDED808}"/>
              </a:ext>
            </a:extLst>
          </p:cNvPr>
          <p:cNvSpPr/>
          <p:nvPr userDrawn="1"/>
        </p:nvSpPr>
        <p:spPr>
          <a:xfrm>
            <a:off x="0" y="1"/>
            <a:ext cx="121920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D1DF0F9-A8DC-C647-B4AC-656B39208D9D}"/>
              </a:ext>
            </a:extLst>
          </p:cNvPr>
          <p:cNvSpPr/>
          <p:nvPr userDrawn="1"/>
        </p:nvSpPr>
        <p:spPr>
          <a:xfrm>
            <a:off x="9286240" y="0"/>
            <a:ext cx="2905760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0331D7-D977-C641-ACAF-485B4B9523CA}"/>
              </a:ext>
            </a:extLst>
          </p:cNvPr>
          <p:cNvSpPr/>
          <p:nvPr userDrawn="1"/>
        </p:nvSpPr>
        <p:spPr>
          <a:xfrm>
            <a:off x="8639244" y="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BBA9247-3FB2-724C-AD87-C872998B8D2A}"/>
              </a:ext>
            </a:extLst>
          </p:cNvPr>
          <p:cNvSpPr/>
          <p:nvPr userDrawn="1"/>
        </p:nvSpPr>
        <p:spPr>
          <a:xfrm>
            <a:off x="-1" y="0"/>
            <a:ext cx="1272849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D80253-8B70-9D43-8E02-E16850E5C2FE}"/>
              </a:ext>
            </a:extLst>
          </p:cNvPr>
          <p:cNvSpPr/>
          <p:nvPr userDrawn="1"/>
        </p:nvSpPr>
        <p:spPr>
          <a:xfrm>
            <a:off x="575461" y="0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5180-1D18-4FE2-A149-F804A9CC0E7A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1D0F-78EA-4F18-BF4D-679EDB7C690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987F653-B528-4346-A8BE-C2626281C6FB}"/>
              </a:ext>
            </a:extLst>
          </p:cNvPr>
          <p:cNvSpPr/>
          <p:nvPr userDrawn="1"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9E42A3-0784-FE4F-BAD3-227E7522E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F5904E-C56B-1B42-9CBF-2E4EA2D6A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5D1C48-E1F7-9849-88C3-0DE97BE0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FDCCB0-F396-D24D-AFEB-4C84548E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2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FF62F9-FF26-5F43-ABAA-249444D2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1529"/>
            <a:ext cx="12192000" cy="470647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-1"/>
            <a:ext cx="12192000" cy="2340000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455CAA-E8E6-1742-9E27-1A658A1BDE9E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EB8B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0362A9-8BEC-9440-B920-A9403F448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2EBE89C-FF0A-9D41-801E-BE74CC91B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377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00"/>
            <a:ext cx="105156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723A3-0F96-490D-8D7F-8EA068912BF0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912361-2609-E243-9B84-3BBA4F9E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77724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917593-1E03-1146-871A-0F2E34C084B0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2EF12B-5F1F-B547-BE25-AFAAB8B4DE3E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559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E49A5-0ACC-468E-B067-67ED64B79CC4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E88F82B-851A-4E48-A68A-596CED90A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089633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C3F597D-4954-6043-A7CD-54912FE8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9FEEF9C-2E06-2043-AB4B-EBA871CFF00A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8F34AE-50D3-0047-9F4C-4D8852CE3E11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404FBB53-00CB-3647-B7BC-B80EA5B21A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6551" y="1908000"/>
            <a:ext cx="5090400" cy="431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010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99644-4729-4657-BF8E-D03AF285AAD6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15302E7-4601-AF48-99B1-6833E20A7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39750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C4B264-7E65-F442-A944-13A9CABD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EA2CCAC-F4D3-5645-BEDF-DF3C195D63C4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211DE-F1DD-724E-8651-0201F064CF33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080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BD40B3-3658-4BC8-A4E4-BEF56EC7CF65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C3F597D-4954-6043-A7CD-54912FE8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B9A3E0-B2C0-884C-9C33-90C9796678B8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BED4E6-D056-9D4D-9CF7-700C64DA19A5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01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4A4F261-2E94-AF41-9AF7-17EAF6F7CC79}"/>
              </a:ext>
            </a:extLst>
          </p:cNvPr>
          <p:cNvSpPr/>
          <p:nvPr userDrawn="1"/>
        </p:nvSpPr>
        <p:spPr>
          <a:xfrm>
            <a:off x="11028671" y="1278000"/>
            <a:ext cx="1163329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0A9FE1-81DC-5B40-ABCD-23BF7D484029}"/>
              </a:ext>
            </a:extLst>
          </p:cNvPr>
          <p:cNvSpPr/>
          <p:nvPr userDrawn="1"/>
        </p:nvSpPr>
        <p:spPr>
          <a:xfrm>
            <a:off x="10381675" y="127800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03214-E904-4627-96DB-B6622F5AF19F}" type="datetime1">
              <a:rPr lang="de-DE" smtClean="0"/>
              <a:t>18.02.2021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52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C92A2E6-5A19-214A-BE40-489003A89BB9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75E133-C57F-BE43-979E-E3CE208202EC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00"/>
            <a:ext cx="105156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6550A-304C-460F-A2AA-5AEA6C6D3A88}" type="datetime1">
              <a:rPr lang="de-DE" smtClean="0"/>
              <a:t>18.02.2021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912361-2609-E243-9B84-3BBA4F9E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77724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5E8187-88F5-CD4A-9452-697F1212F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9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ABA3568-3458-AF49-88D2-E7F6613BF778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39750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FEE45-FB24-4E84-AD3D-D3771E24004D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416CF6D-4D8D-432E-BEBD-37F8DE4E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F9F3F9-4B09-2844-B718-D2DAC34B8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990BD4-A0A1-E54C-B079-D38E34303C05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740665A-FE7F-8144-A80A-D4B29A93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02E7137-4CAC-6842-B098-CFD574D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78161CC8-08B4-7248-A8BD-6ECB3B00C516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8000"/>
            <a:ext cx="5089633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D7764-15E0-4553-A51C-A2979BA10586}" type="datetime1">
              <a:rPr lang="de-DE" smtClean="0"/>
              <a:t>18.02.2021</a:t>
            </a:fld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A4556F-102B-4860-9A1D-ECAD18AE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0136AE-0D4D-4ADC-9223-AFA27BB79D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6551" y="1908000"/>
            <a:ext cx="5089632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F0537-9FCE-7E45-9B0B-C6D896B6C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9C0776-0C20-454D-B66A-2C249F5293F9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2615F75-7AA7-284E-A3F3-0DE7A3E0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CB11110-6CC1-6142-A925-34C81E19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5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36FE408-42C3-A74B-978B-B6CB4F74B799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F8C12-B843-42D7-AD57-D4DDA1F6B451}" type="datetime1">
              <a:rPr lang="de-DE" smtClean="0"/>
              <a:t>18.02.2021</a:t>
            </a:fld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14F749-ED77-4387-A7E1-DA93D8F9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99DA9A-FE0B-3B40-B2D7-ECF092870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2DBFEC5-3C37-FC46-B392-7295B74E3B8A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6CD57E2-DB5D-F74B-BC6D-94535AB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E27F0B0-CF11-4C41-9524-C8DFEAAA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10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A253A3-CE01-F64D-BC94-BDB396DC568D}"/>
              </a:ext>
            </a:extLst>
          </p:cNvPr>
          <p:cNvSpPr/>
          <p:nvPr userDrawn="1"/>
        </p:nvSpPr>
        <p:spPr>
          <a:xfrm>
            <a:off x="-1" y="6167157"/>
            <a:ext cx="4399280" cy="690843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BA3E1-842A-4A1F-98AE-2291314B043D}" type="datetime1">
              <a:rPr lang="de-DE" smtClean="0"/>
              <a:t>18.02.2021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FB5720-9F9C-694E-B97F-3206F3230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76AC64-F406-F34E-8896-30EC05559005}"/>
              </a:ext>
            </a:extLst>
          </p:cNvPr>
          <p:cNvSpPr/>
          <p:nvPr userDrawn="1"/>
        </p:nvSpPr>
        <p:spPr>
          <a:xfrm>
            <a:off x="3701891" y="6167157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6003EAF-9F66-2640-927E-A3A07A51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0" y="6356350"/>
            <a:ext cx="457842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6152075-4354-5A4B-BE14-84E44C21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236" y="6356350"/>
            <a:ext cx="1420563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0"/>
            <a:ext cx="12192000" cy="2340000"/>
          </a:xfrm>
          <a:prstGeom prst="rect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F22E73-3F93-DD4D-8323-BCFF60D8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40001"/>
            <a:ext cx="12192000" cy="451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F6D6A61-6BFA-5643-91A5-60711B64A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18D535-8318-574D-8185-75A932CD269F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91C3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7DB20E-5122-8848-82A1-53611507D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7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76C4E-E5C0-4092-B216-060AD0B1EDA0}" type="datetime1">
              <a:rPr lang="de-DE" smtClean="0"/>
              <a:t>18.02.2021</a:t>
            </a:fld>
            <a:endParaRPr lang="en-GB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3345A8-8B43-C74F-B91D-F1CFB22E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97300"/>
            <a:ext cx="4652683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47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B89A-22A3-4464-ADB7-8818D5E3F2E7}" type="datetime1">
              <a:rPr lang="de-DE" smtClean="0"/>
              <a:t>18.02.2021</a:t>
            </a:fld>
            <a:endParaRPr lang="en-GB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FB66D7-7F73-C043-AAFD-D9F1453AE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"/>
          <a:stretch/>
        </p:blipFill>
        <p:spPr>
          <a:xfrm>
            <a:off x="838200" y="1908000"/>
            <a:ext cx="46526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3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F4CA1-B808-4932-9882-9AA18E44F81C}" type="datetime1">
              <a:rPr lang="de-DE" smtClean="0"/>
              <a:t>18.02.2021</a:t>
            </a:fld>
            <a:endParaRPr lang="en-GB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21CE5A-DBFD-C64B-8939-0FB052205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>
          <a:xfrm>
            <a:off x="838200" y="1908000"/>
            <a:ext cx="4652683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8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446" y="1908000"/>
            <a:ext cx="5969081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486DF-2CE8-43C1-8BA1-FB9897066B0C}" type="datetime1">
              <a:rPr lang="de-DE" smtClean="0"/>
              <a:t>18.02.2021</a:t>
            </a:fld>
            <a:endParaRPr lang="en-GB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21CE5A-DBFD-C64B-8939-0FB052205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7999"/>
            <a:ext cx="4652683" cy="43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6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03E531-649C-4D20-9BD5-6FD735C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0000"/>
            <a:ext cx="82783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B10F06-B3FE-4043-9FDE-D1018F41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EB79F5-2984-8142-A3FF-D9CE64DF6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8000"/>
            <a:ext cx="3015657" cy="4320000"/>
          </a:xfrm>
          <a:prstGeom prst="rect">
            <a:avLst/>
          </a:prstGeom>
        </p:spPr>
      </p:pic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8F1A2D2-848E-2C49-AAE8-1021F640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A5CD0-4D5B-4637-9146-33068497587D}" type="datetime1">
              <a:rPr lang="de-DE" smtClean="0"/>
              <a:t>18.02.2021</a:t>
            </a:fld>
            <a:endParaRPr lang="en-GB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4131999-6552-4646-B38E-B3EEFAD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722BBF5-8F54-A74B-B2E8-60F5C01B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9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09D073-EDAF-429D-A9AB-45EF663FBD41}" type="datetime1">
              <a:rPr lang="de-DE" smtClean="0"/>
              <a:t>18.02.2021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E0C2693-3ABE-4407-956C-57501A30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1" y="360000"/>
            <a:ext cx="827830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59FDB702-F139-4C82-82A4-BA170837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442D55A-4D1B-6D4A-9958-3C554FFC7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9" name="Grafik 8" descr="Ein Bild, das Kraftrad, Objekt, drinnen, Maschine enthält.&#10;&#10;Automatisch generierte Beschreibung">
            <a:extLst>
              <a:ext uri="{FF2B5EF4-FFF2-40B4-BE49-F238E27FC236}">
                <a16:creationId xmlns:a16="http://schemas.microsoft.com/office/drawing/2014/main" id="{1A172419-E374-4782-B8B1-E20E2E57E67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00"/>
            <a:ext cx="2988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4A4AFF-AC90-4950-A1C7-3230B052BF5D}" type="datetime1">
              <a:rPr lang="de-DE" smtClean="0"/>
              <a:t>18.02.2021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AAFBE7B-DB34-4F2D-BFC1-133631AB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2789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CD431B73-1048-4E6A-B8D7-0392BFE7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A53A80-AF6B-C047-9795-6D7BC4178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901E80-49F5-0F4F-B2EE-DECBD548F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8000"/>
            <a:ext cx="299809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2CC54-F42F-449C-8E9A-A6277413CA1F}" type="datetime1">
              <a:rPr lang="de-DE" smtClean="0"/>
              <a:t>18.02.2021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A3213B4-7411-47EE-A25B-3FEC477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28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339825A-2975-4229-9F1F-7011435B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908000"/>
            <a:ext cx="7658928" cy="43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F12E65-CA34-8143-A562-04C70151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pic>
        <p:nvPicPr>
          <p:cNvPr id="16" name="Grafik 15" descr="Ein Bild, das Fabrik, Himmel, draußen, Gebäude enthält.&#10;&#10;Automatisch generierte Beschreibung">
            <a:extLst>
              <a:ext uri="{FF2B5EF4-FFF2-40B4-BE49-F238E27FC236}">
                <a16:creationId xmlns:a16="http://schemas.microsoft.com/office/drawing/2014/main" id="{2314DC83-9B14-424B-A8B3-182FEF3DFC0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000"/>
            <a:ext cx="2988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0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EA90113-3C8E-4FE6-824F-1EFB3EF90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0995"/>
            <a:ext cx="12214632" cy="2608270"/>
          </a:xfrm>
          <a:prstGeom prst="rect">
            <a:avLst/>
          </a:prstGeom>
        </p:spPr>
      </p:pic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ACED8EF-DF26-4F04-9A3B-12198F89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39DCDB-CF60-244D-B957-5CDA87D14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A122F88-D28F-864D-9483-0DE154A6FC5B}"/>
              </a:ext>
            </a:extLst>
          </p:cNvPr>
          <p:cNvSpPr/>
          <p:nvPr userDrawn="1"/>
        </p:nvSpPr>
        <p:spPr>
          <a:xfrm>
            <a:off x="9286240" y="3420507"/>
            <a:ext cx="2928392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9DDE2A-F8D6-FB4E-90DA-B696804AA4BD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42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DC0C317-69DD-40CF-A09C-5B1418F10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4253250"/>
            <a:ext cx="12192000" cy="26100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DA3CD4A-8BC1-2744-87D9-C221CC28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2FEB1A9D-3824-F64E-86E6-299DE37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0BDD0B-3F06-4644-89FB-7D5F50986135}"/>
              </a:ext>
            </a:extLst>
          </p:cNvPr>
          <p:cNvSpPr/>
          <p:nvPr userDrawn="1"/>
        </p:nvSpPr>
        <p:spPr>
          <a:xfrm>
            <a:off x="9286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4B6EB7-3FF2-DD49-9797-A1D65CE55B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5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0"/>
            <a:ext cx="12192000" cy="2340000"/>
          </a:xfrm>
          <a:prstGeom prst="rect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D3C2CC-4DE0-EB4F-8B76-FB264CE1D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"/>
          <a:stretch/>
        </p:blipFill>
        <p:spPr>
          <a:xfrm>
            <a:off x="0" y="2340000"/>
            <a:ext cx="12192000" cy="451799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1C48625-E832-D149-9214-6A6EF8566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8AA9BC-7045-6248-90C0-8451096FEE7B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30B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AA2F4C-53BD-6A46-9F96-640AF4C90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2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2B21C4-220A-4460-8CC5-9F1EBDACA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4256683"/>
            <a:ext cx="12204000" cy="2606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70E38F-57BC-504B-9BE3-1EE10EDBF9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B35CFBAD-55A2-6A4E-9678-A9F03BB0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83A70C-1C6F-9F48-B1B8-F70667954F4F}"/>
              </a:ext>
            </a:extLst>
          </p:cNvPr>
          <p:cNvSpPr/>
          <p:nvPr userDrawn="1"/>
        </p:nvSpPr>
        <p:spPr>
          <a:xfrm>
            <a:off x="9286240" y="3420507"/>
            <a:ext cx="2917760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33E64A-2156-9C4C-93D9-8F74CFC894F5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768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aun, Gebäude, drinnen enthält.&#10;&#10;Automatisch generierte Beschreibung">
            <a:extLst>
              <a:ext uri="{FF2B5EF4-FFF2-40B4-BE49-F238E27FC236}">
                <a16:creationId xmlns:a16="http://schemas.microsoft.com/office/drawing/2014/main" id="{837B9CFD-3630-4165-914E-A79C11A00713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59439"/>
          <a:stretch/>
        </p:blipFill>
        <p:spPr>
          <a:xfrm>
            <a:off x="0" y="4251600"/>
            <a:ext cx="12204000" cy="26064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F0A31A-958D-3346-AB87-A47DD03BF63C}"/>
              </a:ext>
            </a:extLst>
          </p:cNvPr>
          <p:cNvSpPr/>
          <p:nvPr userDrawn="1"/>
        </p:nvSpPr>
        <p:spPr>
          <a:xfrm>
            <a:off x="9298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87324-C6E2-C142-B03D-E931B935CE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705C6D76-3079-B64B-B9AA-A800DF19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D6E2F4F-C461-CF4E-AC5D-ECEC38F26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3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D4CF390-0D4B-D548-AA69-A9BAE02C5E2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/>
          <a:stretch/>
        </p:blipFill>
        <p:spPr>
          <a:xfrm>
            <a:off x="0" y="4240800"/>
            <a:ext cx="12204000" cy="26172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F0A31A-958D-3346-AB87-A47DD03BF63C}"/>
              </a:ext>
            </a:extLst>
          </p:cNvPr>
          <p:cNvSpPr/>
          <p:nvPr userDrawn="1"/>
        </p:nvSpPr>
        <p:spPr>
          <a:xfrm>
            <a:off x="9298240" y="3420507"/>
            <a:ext cx="290576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87324-C6E2-C142-B03D-E931B935CE66}"/>
              </a:ext>
            </a:extLst>
          </p:cNvPr>
          <p:cNvSpPr/>
          <p:nvPr userDrawn="1"/>
        </p:nvSpPr>
        <p:spPr>
          <a:xfrm>
            <a:off x="8639244" y="3420507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705C6D76-3079-B64B-B9AA-A800DF19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008000"/>
            <a:ext cx="11172011" cy="316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D6E2F4F-C461-CF4E-AC5D-ECEC38F26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5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46E2DA43-E085-C740-AAA5-0ACF3D3B79F7}"/>
              </a:ext>
            </a:extLst>
          </p:cNvPr>
          <p:cNvSpPr/>
          <p:nvPr userDrawn="1"/>
        </p:nvSpPr>
        <p:spPr>
          <a:xfrm>
            <a:off x="1300479" y="2053514"/>
            <a:ext cx="10891522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CCC207-7EB7-42BE-9CD5-622CACEC4E8A}"/>
              </a:ext>
            </a:extLst>
          </p:cNvPr>
          <p:cNvSpPr txBox="1"/>
          <p:nvPr userDrawn="1"/>
        </p:nvSpPr>
        <p:spPr>
          <a:xfrm>
            <a:off x="638139" y="10398870"/>
            <a:ext cx="1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2" tooltip="https://de.wikipedia.org/wiki/Facebook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070B008D-C4D2-4CD0-8F6A-0E98BA639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2344" y="4040567"/>
            <a:ext cx="1080000" cy="1080000"/>
          </a:xfrm>
          <a:prstGeom prst="rect">
            <a:avLst/>
          </a:prstGeom>
        </p:spPr>
      </p:pic>
      <p:pic>
        <p:nvPicPr>
          <p:cNvPr id="10" name="Grafik 9">
            <a:hlinkClick r:id="rId7"/>
            <a:extLst>
              <a:ext uri="{FF2B5EF4-FFF2-40B4-BE49-F238E27FC236}">
                <a16:creationId xmlns:a16="http://schemas.microsoft.com/office/drawing/2014/main" id="{36E35F4E-F1C8-4DA1-90FA-1EF0EFDEA2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95891" y="4087222"/>
            <a:ext cx="981818" cy="9818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1815731-FF04-3442-8EB9-D6E70E5C0A07}"/>
              </a:ext>
            </a:extLst>
          </p:cNvPr>
          <p:cNvSpPr txBox="1"/>
          <p:nvPr userDrawn="1"/>
        </p:nvSpPr>
        <p:spPr>
          <a:xfrm>
            <a:off x="2074032" y="1962510"/>
            <a:ext cx="795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400" baseline="0" dirty="0">
                <a:solidFill>
                  <a:schemeClr val="tx1"/>
                </a:solidFill>
              </a:rPr>
              <a:t>www.e2driver.eu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EAE2ECE-1AE5-44C0-8DB9-C17996E1ABB7}"/>
              </a:ext>
            </a:extLst>
          </p:cNvPr>
          <p:cNvSpPr/>
          <p:nvPr userDrawn="1"/>
        </p:nvSpPr>
        <p:spPr>
          <a:xfrm>
            <a:off x="0" y="5564009"/>
            <a:ext cx="3553023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BAAE1B-093C-1646-AE0E-1C43D18A84B9}"/>
              </a:ext>
            </a:extLst>
          </p:cNvPr>
          <p:cNvSpPr/>
          <p:nvPr userDrawn="1"/>
        </p:nvSpPr>
        <p:spPr>
          <a:xfrm>
            <a:off x="2818192" y="5564009"/>
            <a:ext cx="1293991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E8A6AB0-F2D3-BF47-98C3-8DF592B149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8D30DE4-9708-4A41-8CBF-B46C6155A006}"/>
              </a:ext>
            </a:extLst>
          </p:cNvPr>
          <p:cNvSpPr/>
          <p:nvPr userDrawn="1"/>
        </p:nvSpPr>
        <p:spPr>
          <a:xfrm>
            <a:off x="780041" y="2053514"/>
            <a:ext cx="1293991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CDFF9B67-8EF0-084F-9D4A-17ACE072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534"/>
            <a:ext cx="81418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C34A"/>
                </a:solidFill>
              </a:defRPr>
            </a:lvl1pPr>
          </a:lstStyle>
          <a:p>
            <a:r>
              <a:rPr lang="de-DE" dirty="0"/>
              <a:t>E2DRIVER </a:t>
            </a:r>
            <a:r>
              <a:rPr lang="de-DE" dirty="0" err="1"/>
              <a:t>website</a:t>
            </a:r>
            <a:r>
              <a:rPr lang="de-DE" dirty="0"/>
              <a:t> and social </a:t>
            </a:r>
            <a:r>
              <a:rPr lang="de-DE" dirty="0" err="1"/>
              <a:t>media</a:t>
            </a:r>
            <a:endParaRPr lang="en-GB" dirty="0"/>
          </a:p>
        </p:txBody>
      </p:sp>
      <p:sp>
        <p:nvSpPr>
          <p:cNvPr id="14" name="12 Rectángulo">
            <a:extLst>
              <a:ext uri="{FF2B5EF4-FFF2-40B4-BE49-F238E27FC236}">
                <a16:creationId xmlns:a16="http://schemas.microsoft.com/office/drawing/2014/main" id="{57DE4568-6C14-0644-BA60-75C404AEC14B}"/>
              </a:ext>
            </a:extLst>
          </p:cNvPr>
          <p:cNvSpPr/>
          <p:nvPr userDrawn="1"/>
        </p:nvSpPr>
        <p:spPr>
          <a:xfrm>
            <a:off x="7165361" y="5977612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847038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D85F945-4AE1-254E-B69E-497F10E134B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057051"/>
            <a:ext cx="720000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0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C8606A82-7D13-4F58-BC01-BD929B4D0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461" y="1478276"/>
            <a:ext cx="8710779" cy="1374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0">
                <a:solidFill>
                  <a:srgbClr val="91C34A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19" name="12 Rectángulo">
            <a:extLst>
              <a:ext uri="{FF2B5EF4-FFF2-40B4-BE49-F238E27FC236}">
                <a16:creationId xmlns:a16="http://schemas.microsoft.com/office/drawing/2014/main" id="{68E1327B-20C3-4A32-B1B9-BAA346243A55}"/>
              </a:ext>
            </a:extLst>
          </p:cNvPr>
          <p:cNvSpPr/>
          <p:nvPr userDrawn="1"/>
        </p:nvSpPr>
        <p:spPr>
          <a:xfrm>
            <a:off x="7165361" y="5977612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847038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9543FFA-7483-4172-A7BF-B721DBA72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58" y="6057051"/>
            <a:ext cx="720000" cy="481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16A4C81-7253-E64D-AA22-7A2A5BCE1FB2}"/>
              </a:ext>
            </a:extLst>
          </p:cNvPr>
          <p:cNvSpPr/>
          <p:nvPr userDrawn="1"/>
        </p:nvSpPr>
        <p:spPr>
          <a:xfrm>
            <a:off x="0" y="5564009"/>
            <a:ext cx="4399280" cy="1293991"/>
          </a:xfrm>
          <a:prstGeom prst="rect">
            <a:avLst/>
          </a:prstGeom>
          <a:solidFill>
            <a:srgbClr val="91C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22693-05D4-5143-834D-30D36587CEEF}"/>
              </a:ext>
            </a:extLst>
          </p:cNvPr>
          <p:cNvSpPr/>
          <p:nvPr userDrawn="1"/>
        </p:nvSpPr>
        <p:spPr>
          <a:xfrm>
            <a:off x="3701892" y="5564009"/>
            <a:ext cx="1293993" cy="1293991"/>
          </a:xfrm>
          <a:prstGeom prst="ellipse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0180EA-28A3-DE45-8515-7C1AC5980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794" y="3008037"/>
            <a:ext cx="5422864" cy="182409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ACFF041-2443-2E41-89B5-F98ABEDED808}"/>
              </a:ext>
            </a:extLst>
          </p:cNvPr>
          <p:cNvSpPr/>
          <p:nvPr userDrawn="1"/>
        </p:nvSpPr>
        <p:spPr>
          <a:xfrm>
            <a:off x="0" y="1"/>
            <a:ext cx="121920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D1DF0F9-A8DC-C647-B4AC-656B39208D9D}"/>
              </a:ext>
            </a:extLst>
          </p:cNvPr>
          <p:cNvSpPr/>
          <p:nvPr userDrawn="1"/>
        </p:nvSpPr>
        <p:spPr>
          <a:xfrm>
            <a:off x="9286240" y="0"/>
            <a:ext cx="2905760" cy="1293991"/>
          </a:xfrm>
          <a:prstGeom prst="rect">
            <a:avLst/>
          </a:prstGeom>
          <a:solidFill>
            <a:srgbClr val="30B6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0331D7-D977-C641-ACAF-485B4B9523CA}"/>
              </a:ext>
            </a:extLst>
          </p:cNvPr>
          <p:cNvSpPr/>
          <p:nvPr userDrawn="1"/>
        </p:nvSpPr>
        <p:spPr>
          <a:xfrm>
            <a:off x="8639244" y="0"/>
            <a:ext cx="1293993" cy="1293991"/>
          </a:xfrm>
          <a:prstGeom prst="ellipse">
            <a:avLst/>
          </a:prstGeom>
          <a:solidFill>
            <a:srgbClr val="30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BBA9247-3FB2-724C-AD87-C872998B8D2A}"/>
              </a:ext>
            </a:extLst>
          </p:cNvPr>
          <p:cNvSpPr/>
          <p:nvPr userDrawn="1"/>
        </p:nvSpPr>
        <p:spPr>
          <a:xfrm>
            <a:off x="-1" y="0"/>
            <a:ext cx="1272849" cy="1293991"/>
          </a:xfrm>
          <a:prstGeom prst="rect">
            <a:avLst/>
          </a:prstGeom>
          <a:solidFill>
            <a:srgbClr val="EB8B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D80253-8B70-9D43-8E02-E16850E5C2FE}"/>
              </a:ext>
            </a:extLst>
          </p:cNvPr>
          <p:cNvSpPr/>
          <p:nvPr userDrawn="1"/>
        </p:nvSpPr>
        <p:spPr>
          <a:xfrm>
            <a:off x="575461" y="0"/>
            <a:ext cx="1293993" cy="1293991"/>
          </a:xfrm>
          <a:prstGeom prst="ellipse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8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D3C2CC-4DE0-EB4F-8B76-FB264CE1D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40000"/>
            <a:ext cx="12192000" cy="451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0"/>
            <a:ext cx="12192000" cy="2340000"/>
          </a:xfrm>
          <a:prstGeom prst="rect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1C48625-E832-D149-9214-6A6EF8566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8AA9BC-7045-6248-90C0-8451096FEE7B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91C3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AA2F4C-53BD-6A46-9F96-640AF4C90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Kühlschrank, Wand enthält.&#10;&#10;Automatisch generierte Beschreibung">
            <a:extLst>
              <a:ext uri="{FF2B5EF4-FFF2-40B4-BE49-F238E27FC236}">
                <a16:creationId xmlns:a16="http://schemas.microsoft.com/office/drawing/2014/main" id="{5A5BE5B5-684C-4C25-AD9C-00DC32C58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>
          <a:xfrm>
            <a:off x="0" y="1971675"/>
            <a:ext cx="12192000" cy="48863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/>
        </p:nvSpPr>
        <p:spPr>
          <a:xfrm>
            <a:off x="0" y="-1"/>
            <a:ext cx="12192000" cy="2340000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455CAA-E8E6-1742-9E27-1A658A1BDE9E}"/>
              </a:ext>
            </a:extLst>
          </p:cNvPr>
          <p:cNvSpPr/>
          <p:nvPr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EB8B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0362A9-8BEC-9440-B920-A9403F448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2EBE89C-FF0A-9D41-801E-BE74CC91B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Himmel, Gras enthält.&#10;&#10;Automatisch generierte Beschreibung">
            <a:extLst>
              <a:ext uri="{FF2B5EF4-FFF2-40B4-BE49-F238E27FC236}">
                <a16:creationId xmlns:a16="http://schemas.microsoft.com/office/drawing/2014/main" id="{3DD15EC4-60DF-4BE6-AE16-5334C29BE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4" b="10115"/>
          <a:stretch/>
        </p:blipFill>
        <p:spPr>
          <a:xfrm>
            <a:off x="0" y="2340000"/>
            <a:ext cx="12192000" cy="451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 userDrawn="1"/>
        </p:nvSpPr>
        <p:spPr>
          <a:xfrm>
            <a:off x="0" y="0"/>
            <a:ext cx="12192000" cy="2340000"/>
          </a:xfrm>
          <a:prstGeom prst="rect">
            <a:avLst/>
          </a:prstGeom>
          <a:solidFill>
            <a:srgbClr val="91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1C48625-E832-D149-9214-6A6EF8566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693726"/>
            <a:ext cx="8640000" cy="10800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8AA9BC-7045-6248-90C0-8451096FEE7B}"/>
              </a:ext>
            </a:extLst>
          </p:cNvPr>
          <p:cNvSpPr/>
          <p:nvPr userDrawn="1"/>
        </p:nvSpPr>
        <p:spPr>
          <a:xfrm>
            <a:off x="0" y="955040"/>
            <a:ext cx="1364925" cy="3180080"/>
          </a:xfrm>
          <a:prstGeom prst="rect">
            <a:avLst/>
          </a:prstGeom>
          <a:solidFill>
            <a:srgbClr val="91C3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AA2F4C-53BD-6A46-9F96-640AF4C90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8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9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image" Target="../media/image13.jpe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22155E06-8993-4E43-B791-12AE95F5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91C34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63" r:id="rId9"/>
    <p:sldLayoutId id="2147483764" r:id="rId10"/>
    <p:sldLayoutId id="2147483794" r:id="rId1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7FF632-50C9-4AED-9472-FC69FC8D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520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757CC-BC49-4A6E-9E2E-BB083EBDC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3DF29-D917-41AF-B144-716F9C1DF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CB35-DE4F-4119-A603-381A7A2B34C7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9E8EA-70A8-40EB-BE92-BA856255D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0" y="6357600"/>
            <a:ext cx="457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0D699-9499-4FDA-9952-3FBB98658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1800" y="6356350"/>
            <a:ext cx="14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A62822-BEC0-8848-B68B-F4833C5AA61D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5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C3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1C34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7FF632-50C9-4AED-9472-FC69FC8D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8520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757CC-BC49-4A6E-9E2E-BB083EBDC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3DF29-D917-41AF-B144-716F9C1DF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D110-EE2C-4CC5-BC7A-1BF2A2FB483D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9E8EA-70A8-40EB-BE92-BA856255D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0" y="6357600"/>
            <a:ext cx="457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0D699-9499-4FDA-9952-3FBB98658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1800" y="6356350"/>
            <a:ext cx="14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D467-6D9C-498C-9629-3DB8318A74EF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A62822-BEC0-8848-B68B-F4833C5AA61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1" y="365125"/>
            <a:ext cx="2237039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C3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1C34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1C34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e2driver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e2driverproject" TargetMode="External"/><Relationship Id="rId2" Type="http://schemas.openxmlformats.org/officeDocument/2006/relationships/hyperlink" Target="https://twitter.com/e2driverproject" TargetMode="Externa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2driver.uv.es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tm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XzC_gRQB8w?feature=oembed" TargetMode="External"/><Relationship Id="rId4" Type="http://schemas.openxmlformats.org/officeDocument/2006/relationships/hyperlink" Target="https://youtu.be/SXzC_gRQB8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>
            <a:extLst>
              <a:ext uri="{FF2B5EF4-FFF2-40B4-BE49-F238E27FC236}">
                <a16:creationId xmlns:a16="http://schemas.microsoft.com/office/drawing/2014/main" id="{A72F84B3-DF12-41BA-BA88-12F21E4307F0}"/>
              </a:ext>
            </a:extLst>
          </p:cNvPr>
          <p:cNvSpPr txBox="1">
            <a:spLocks/>
          </p:cNvSpPr>
          <p:nvPr/>
        </p:nvSpPr>
        <p:spPr>
          <a:xfrm>
            <a:off x="2458721" y="4875825"/>
            <a:ext cx="9377960" cy="10715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>
                <a:solidFill>
                  <a:srgbClr val="91C34A"/>
                </a:solidFill>
                <a:latin typeface="+mj-lt"/>
              </a:rPr>
              <a:t>Boosting the energy efficiency in the European automotive sector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378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731F32-E031-4C68-9851-9FF70C6A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240" y="856286"/>
            <a:ext cx="8640000" cy="10800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HOW YOUR COMPANY CAN ACCESS THE E2DRIVER TRAINING</a:t>
            </a:r>
          </a:p>
        </p:txBody>
      </p:sp>
    </p:spTree>
    <p:extLst>
      <p:ext uri="{BB962C8B-B14F-4D97-AF65-F5344CB8AC3E}">
        <p14:creationId xmlns:p14="http://schemas.microsoft.com/office/powerpoint/2010/main" val="31662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344920" cy="1325563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11</a:t>
            </a:fld>
            <a:endParaRPr lang="en-GB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593BDE72-A96F-4CD9-A993-ACB7A07D937D}"/>
              </a:ext>
            </a:extLst>
          </p:cNvPr>
          <p:cNvSpPr txBox="1">
            <a:spLocks/>
          </p:cNvSpPr>
          <p:nvPr/>
        </p:nvSpPr>
        <p:spPr>
          <a:xfrm>
            <a:off x="1482505" y="2019299"/>
            <a:ext cx="4832790" cy="2819401"/>
          </a:xfrm>
          <a:prstGeom prst="rect">
            <a:avLst/>
          </a:prstGeom>
          <a:solidFill>
            <a:srgbClr val="C8E1A4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endParaRPr lang="en-GB" sz="1400" b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/>
              <a:t>DOES YOUR COMPANY WANT YOUR EMPLOYEES TO RECEIVE THIS TRAINING FOR FREE?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sz="2400" b="1" dirty="0"/>
              <a:t>IF YOU ARE AN SME FROM THE AUTOMOTIVE SECTOR, YOU CAN PARTICIPATE!</a:t>
            </a:r>
          </a:p>
        </p:txBody>
      </p:sp>
      <p:pic>
        <p:nvPicPr>
          <p:cNvPr id="1026" name="Picture 2" descr="Lupa, Búsqueda, Ampliación, Zoom, Aumento, Examinar">
            <a:extLst>
              <a:ext uri="{FF2B5EF4-FFF2-40B4-BE49-F238E27FC236}">
                <a16:creationId xmlns:a16="http://schemas.microsoft.com/office/drawing/2014/main" id="{ACC66980-A5B1-4D6D-95BA-BD50F859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663973"/>
            <a:ext cx="425196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7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7F07D6-689C-4360-97E2-6291B3B0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26" y="1972764"/>
            <a:ext cx="5578875" cy="40963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Your company must be an </a:t>
            </a:r>
            <a:r>
              <a:rPr lang="en-AU" sz="2400" b="1" dirty="0"/>
              <a:t>SME</a:t>
            </a:r>
            <a:r>
              <a:rPr lang="en-AU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Your production processes must have </a:t>
            </a:r>
            <a:r>
              <a:rPr lang="es-ES" sz="2400" b="1" dirty="0"/>
              <a:t>significant</a:t>
            </a:r>
            <a:r>
              <a:rPr lang="es-ES" sz="2400" dirty="0"/>
              <a:t> </a:t>
            </a:r>
            <a:r>
              <a:rPr lang="es-ES" sz="2400" b="1" dirty="0"/>
              <a:t>energy</a:t>
            </a:r>
            <a:r>
              <a:rPr lang="es-ES" sz="2400" dirty="0"/>
              <a:t> </a:t>
            </a:r>
            <a:r>
              <a:rPr lang="es-ES" sz="2400" b="1" dirty="0"/>
              <a:t>consumption</a:t>
            </a:r>
            <a:r>
              <a:rPr lang="es-ES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Your company has to demonstrate a </a:t>
            </a:r>
            <a:r>
              <a:rPr lang="en-AU" sz="2400" b="1" dirty="0"/>
              <a:t>high interest and commitment </a:t>
            </a:r>
            <a:r>
              <a:rPr lang="en-AU" sz="2400" dirty="0"/>
              <a:t>in reducing its energy consumption and its environmental impact.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n-AU" sz="1800" dirty="0"/>
              <a:t>*</a:t>
            </a:r>
            <a:r>
              <a:rPr lang="en-AU" sz="1800" i="1" dirty="0"/>
              <a:t>If you have questions, contact us and we will assess your specific case. </a:t>
            </a:r>
            <a:endParaRPr lang="en-AU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D7DAF9-C072-4F61-90D1-36DA888D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91C34A"/>
                </a:solidFill>
              </a:rPr>
              <a:t>PARTICIPATION REQUIREMENTS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828DAE-FCFE-3A44-9EDD-483A04D4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D0F8-D123-B240-810D-5642B2D853A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E77D7-A803-D841-B113-29CC4B56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3303D-9C52-1944-8DA6-5F872EB2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9D467-6D9C-498C-9629-3DB8318A7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Fábrica, Industriales, Humo, Fabricación, La Industria">
            <a:extLst>
              <a:ext uri="{FF2B5EF4-FFF2-40B4-BE49-F238E27FC236}">
                <a16:creationId xmlns:a16="http://schemas.microsoft.com/office/drawing/2014/main" id="{0363AED5-EDD5-4AE3-9EFC-F33C832C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7" y="1380807"/>
            <a:ext cx="5507745" cy="40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2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828DAE-FCFE-3A44-9EDD-483A04D4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D0F8-D123-B240-810D-5642B2D853A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E77D7-A803-D841-B113-29CC4B56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3303D-9C52-1944-8DA6-5F872EB2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9D467-6D9C-498C-9629-3DB8318A7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7F07D6-689C-4360-97E2-6291B3B0F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003" y="1860956"/>
            <a:ext cx="7319480" cy="43200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Provide information about the company: energy and industrial characteristics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s-ES" sz="24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Facilitate the execution of the training, permitting trainees to invest the necessary amount of time in the training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s-ES" sz="24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Allow E2DRIVER experts to assess the impact of the training in your company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D7DAF9-C072-4F61-90D1-36DA888D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91C34A"/>
                </a:solidFill>
              </a:rPr>
              <a:t>WHAT DO YOU NEED TO DO DURING THE TRAINING?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C6F907-5919-47A8-98AA-9AD8F2221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20611" r="15590" b="18715"/>
          <a:stretch/>
        </p:blipFill>
        <p:spPr>
          <a:xfrm>
            <a:off x="8447862" y="1624184"/>
            <a:ext cx="1170560" cy="10469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4E3EDC4-241A-45DA-ACE4-549648243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62" y="2887177"/>
            <a:ext cx="1080597" cy="10805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E279BF-FC3C-4099-BE38-B2DD8C4BA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4" y="4277945"/>
            <a:ext cx="1261556" cy="1261556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36827B5-A81E-4DDC-8E92-1F8F655A1C7A}"/>
              </a:ext>
            </a:extLst>
          </p:cNvPr>
          <p:cNvCxnSpPr/>
          <p:nvPr/>
        </p:nvCxnSpPr>
        <p:spPr>
          <a:xfrm>
            <a:off x="8260423" y="1684194"/>
            <a:ext cx="0" cy="386248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1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E5C080-BB02-4C79-890F-97E73C2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263" y="598062"/>
            <a:ext cx="8640000" cy="1080000"/>
          </a:xfrm>
        </p:spPr>
        <p:txBody>
          <a:bodyPr>
            <a:noAutofit/>
          </a:bodyPr>
          <a:lstStyle/>
          <a:p>
            <a:pPr marL="0" indent="0"/>
            <a:r>
              <a:rPr lang="en-GB" sz="4400" dirty="0">
                <a:solidFill>
                  <a:schemeClr val="bg1"/>
                </a:solidFill>
              </a:rPr>
              <a:t>WHAT YOU GET WITH E2DRIVER</a:t>
            </a:r>
          </a:p>
        </p:txBody>
      </p:sp>
    </p:spTree>
    <p:extLst>
      <p:ext uri="{BB962C8B-B14F-4D97-AF65-F5344CB8AC3E}">
        <p14:creationId xmlns:p14="http://schemas.microsoft.com/office/powerpoint/2010/main" val="18403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6B4221C-066B-42C0-93D9-A84B849A3EED}"/>
              </a:ext>
            </a:extLst>
          </p:cNvPr>
          <p:cNvSpPr/>
          <p:nvPr/>
        </p:nvSpPr>
        <p:spPr>
          <a:xfrm>
            <a:off x="1014965" y="3513762"/>
            <a:ext cx="9916738" cy="2214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7F07D6-689C-4360-97E2-6291B3B0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65" y="1408161"/>
            <a:ext cx="10162069" cy="4320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Clr>
                <a:schemeClr val="accent3"/>
              </a:buClr>
            </a:pPr>
            <a:r>
              <a:rPr lang="en-GB" b="1" dirty="0"/>
              <a:t>A customized and free capacity building programme on energy efficiency </a:t>
            </a:r>
          </a:p>
          <a:p>
            <a:pPr>
              <a:buClr>
                <a:schemeClr val="accent3"/>
              </a:buClr>
            </a:pPr>
            <a:r>
              <a:rPr lang="en-GB" dirty="0"/>
              <a:t>By following E2DRIVER recommendations, your company could increase </a:t>
            </a:r>
            <a:r>
              <a:rPr lang="en-GB" b="1" dirty="0"/>
              <a:t>economic and energy savings</a:t>
            </a:r>
          </a:p>
          <a:p>
            <a:pPr>
              <a:buClr>
                <a:schemeClr val="accent3"/>
              </a:buClr>
            </a:pPr>
            <a:r>
              <a:rPr lang="en-GB" dirty="0"/>
              <a:t>Your company and workers can acquire </a:t>
            </a:r>
            <a:r>
              <a:rPr lang="en-GB" b="1" dirty="0"/>
              <a:t>new skills</a:t>
            </a:r>
            <a:r>
              <a:rPr lang="en-GB" dirty="0"/>
              <a:t> in the field of </a:t>
            </a:r>
            <a:r>
              <a:rPr lang="en-GB" b="1" dirty="0"/>
              <a:t>energy efficiency </a:t>
            </a:r>
            <a:r>
              <a:rPr lang="en-GB" dirty="0"/>
              <a:t>and </a:t>
            </a:r>
            <a:r>
              <a:rPr lang="en-GB" b="1" dirty="0"/>
              <a:t>energy audits</a:t>
            </a:r>
            <a:endParaRPr lang="en-GB" dirty="0"/>
          </a:p>
          <a:p>
            <a:pPr>
              <a:buClr>
                <a:schemeClr val="accent3"/>
              </a:buClr>
            </a:pPr>
            <a:endParaRPr lang="en-GB" dirty="0"/>
          </a:p>
          <a:p>
            <a:pPr marL="0" indent="0" algn="ctr">
              <a:buClr>
                <a:schemeClr val="accent3"/>
              </a:buClr>
              <a:buNone/>
            </a:pPr>
            <a:r>
              <a:rPr lang="en-GB" u="sng" dirty="0"/>
              <a:t>Additional benefits</a:t>
            </a:r>
          </a:p>
          <a:p>
            <a:pPr>
              <a:buClr>
                <a:schemeClr val="accent3"/>
              </a:buClr>
            </a:pPr>
            <a:r>
              <a:rPr lang="en-GB" sz="2600" dirty="0"/>
              <a:t>	Your company will receive </a:t>
            </a:r>
            <a:r>
              <a:rPr lang="en-GB" sz="2600" b="1" dirty="0"/>
              <a:t>advice</a:t>
            </a:r>
            <a:r>
              <a:rPr lang="en-GB" sz="2600" dirty="0"/>
              <a:t> during the training period</a:t>
            </a:r>
          </a:p>
          <a:p>
            <a:pPr>
              <a:buClr>
                <a:schemeClr val="accent3"/>
              </a:buClr>
            </a:pPr>
            <a:r>
              <a:rPr lang="en-GB" sz="2600" dirty="0"/>
              <a:t>	You will </a:t>
            </a:r>
            <a:r>
              <a:rPr lang="en-GB" sz="2600"/>
              <a:t>receive a training </a:t>
            </a:r>
            <a:r>
              <a:rPr lang="en-GB" sz="2600" b="1" dirty="0"/>
              <a:t>certification</a:t>
            </a:r>
            <a:endParaRPr lang="en-GB" sz="2600" dirty="0"/>
          </a:p>
          <a:p>
            <a:pPr>
              <a:buClr>
                <a:schemeClr val="accent3"/>
              </a:buClr>
            </a:pPr>
            <a:r>
              <a:rPr lang="en-GB" sz="2600" dirty="0"/>
              <a:t>	Your students will have priority in E2DRIVER workshops and conferences</a:t>
            </a:r>
          </a:p>
          <a:p>
            <a:pPr>
              <a:buClr>
                <a:schemeClr val="accent3"/>
              </a:buClr>
            </a:pPr>
            <a:r>
              <a:rPr lang="en-GB" sz="2600" dirty="0"/>
              <a:t>	Your company could get information about the current state of the sector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D7DAF9-C072-4F61-90D1-36DA888D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91C34A"/>
                </a:solidFill>
              </a:rPr>
              <a:t>WHAT YOU GET WITH E2DRIVER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828DAE-FCFE-3A44-9EDD-483A04D4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D0F8-D123-B240-810D-5642B2D853A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E77D7-A803-D841-B113-29CC4B56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3303D-9C52-1944-8DA6-5F872EB2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9D467-6D9C-498C-9629-3DB8318A7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E5C080-BB02-4C79-890F-97E73C2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60" y="978206"/>
            <a:ext cx="8640000" cy="1080000"/>
          </a:xfrm>
        </p:spPr>
        <p:txBody>
          <a:bodyPr>
            <a:noAutofit/>
          </a:bodyPr>
          <a:lstStyle/>
          <a:p>
            <a:pPr marL="0" indent="0"/>
            <a:r>
              <a:rPr lang="en-AU" sz="4400" dirty="0">
                <a:solidFill>
                  <a:schemeClr val="bg1"/>
                </a:solidFill>
              </a:rPr>
              <a:t>WHAT DO I HAVE TO DO TO ENROL FOR THE TRAINING? </a:t>
            </a:r>
          </a:p>
        </p:txBody>
      </p:sp>
    </p:spTree>
    <p:extLst>
      <p:ext uri="{BB962C8B-B14F-4D97-AF65-F5344CB8AC3E}">
        <p14:creationId xmlns:p14="http://schemas.microsoft.com/office/powerpoint/2010/main" val="331764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7F07D6-689C-4360-97E2-6291B3B0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65" y="1685563"/>
            <a:ext cx="10162069" cy="432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3"/>
              </a:buClr>
            </a:pPr>
            <a:r>
              <a:rPr lang="en-GB" sz="2400" dirty="0"/>
              <a:t>In case you want to be one of the 40 companies that will be trained in the E2DRIVER Project, please write us an email: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mail@e2driver.eu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D7DAF9-C072-4F61-90D1-36DA888D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91C34A"/>
                </a:solidFill>
              </a:rPr>
              <a:t>ENROLMENT PROCESS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828DAE-FCFE-3A44-9EDD-483A04D4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2D0F8-D123-B240-810D-5642B2D853A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18.02.2021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E77D7-A803-D841-B113-29CC4B56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83303D-9C52-1944-8DA6-5F872EB2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9D467-6D9C-498C-9629-3DB8318A7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4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778CD3-02CA-4D57-B113-9DD47D32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0CDEBB-61BD-496B-95FC-37F2A30CEF04}"/>
              </a:ext>
            </a:extLst>
          </p:cNvPr>
          <p:cNvSpPr txBox="1"/>
          <p:nvPr/>
        </p:nvSpPr>
        <p:spPr>
          <a:xfrm>
            <a:off x="4597288" y="5136850"/>
            <a:ext cx="2430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hlinkClick r:id="rId2"/>
              </a:rPr>
              <a:t>@E2DRIVERProject</a:t>
            </a:r>
            <a:endParaRPr lang="en-GB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220537-E111-4EF1-B262-7C3A6AB69A32}"/>
              </a:ext>
            </a:extLst>
          </p:cNvPr>
          <p:cNvSpPr txBox="1"/>
          <p:nvPr/>
        </p:nvSpPr>
        <p:spPr>
          <a:xfrm>
            <a:off x="8274283" y="5136850"/>
            <a:ext cx="222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hlinkClick r:id="rId3"/>
              </a:rPr>
              <a:t>E2DRIVER Project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4971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159957-B066-4112-8C49-7089E434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57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731F32-E031-4C68-9851-9FF70C6A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440" y="571806"/>
            <a:ext cx="8640000" cy="1080000"/>
          </a:xfrm>
        </p:spPr>
        <p:txBody>
          <a:bodyPr>
            <a:noAutofit/>
          </a:bodyPr>
          <a:lstStyle/>
          <a:p>
            <a:r>
              <a:rPr lang="en-GB" sz="4800" dirty="0"/>
              <a:t>THE E2DRIVER PROJECT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2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0000"/>
            <a:ext cx="6692757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IS THE E2DRIVER PROJECT?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876450" y="1685563"/>
            <a:ext cx="104390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E2DRIVER is a project funded by the European </a:t>
            </a:r>
            <a:r>
              <a:rPr lang="en-GB" sz="2400" b="1" dirty="0"/>
              <a:t>Horizon 2020</a:t>
            </a:r>
            <a:r>
              <a:rPr lang="en-GB" sz="2400" dirty="0"/>
              <a:t> programme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It aims to boost </a:t>
            </a:r>
            <a:r>
              <a:rPr lang="en-GB" sz="2400" b="1" dirty="0"/>
              <a:t>energy</a:t>
            </a:r>
            <a:r>
              <a:rPr lang="en-GB" sz="2400" dirty="0"/>
              <a:t> </a:t>
            </a:r>
            <a:r>
              <a:rPr lang="en-GB" sz="2400" b="1" dirty="0"/>
              <a:t>efficiency</a:t>
            </a:r>
            <a:r>
              <a:rPr lang="en-GB" sz="2400" dirty="0"/>
              <a:t> in the European </a:t>
            </a:r>
            <a:r>
              <a:rPr lang="en-GB" sz="2400" b="1" dirty="0"/>
              <a:t>automotive</a:t>
            </a:r>
            <a:r>
              <a:rPr lang="en-GB" sz="2400" dirty="0"/>
              <a:t> </a:t>
            </a:r>
            <a:r>
              <a:rPr lang="en-GB" sz="2400" b="1" dirty="0"/>
              <a:t>sector</a:t>
            </a:r>
            <a:r>
              <a:rPr lang="en-GB" sz="2400" dirty="0"/>
              <a:t> 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that end, </a:t>
            </a:r>
            <a:r>
              <a:rPr lang="en-GB" sz="2400" b="1" dirty="0"/>
              <a:t>small and medium enterprises </a:t>
            </a:r>
            <a:r>
              <a:rPr lang="en-GB" sz="2400" dirty="0"/>
              <a:t>(SME) will be trained in energy efficiency measures and energy audits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E2DRIVER is focused on 4 countries: </a:t>
            </a:r>
            <a:r>
              <a:rPr lang="en-GB" sz="2400" b="1" dirty="0"/>
              <a:t>Germany</a:t>
            </a:r>
            <a:r>
              <a:rPr lang="en-GB" sz="2400" dirty="0"/>
              <a:t>, </a:t>
            </a:r>
            <a:r>
              <a:rPr lang="en-GB" sz="2400" b="1" dirty="0"/>
              <a:t>Spain</a:t>
            </a:r>
            <a:r>
              <a:rPr lang="en-GB" sz="2400" dirty="0"/>
              <a:t>, </a:t>
            </a:r>
            <a:r>
              <a:rPr lang="en-GB" sz="2400" b="1" dirty="0"/>
              <a:t>France</a:t>
            </a:r>
            <a:r>
              <a:rPr lang="en-GB" sz="2400" dirty="0"/>
              <a:t> and </a:t>
            </a:r>
            <a:r>
              <a:rPr lang="en-GB" sz="2400" b="1" dirty="0"/>
              <a:t>Italy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Its objective is to train </a:t>
            </a:r>
            <a:r>
              <a:rPr lang="en-GB" sz="2400" b="1" dirty="0"/>
              <a:t>40 companies </a:t>
            </a:r>
            <a:r>
              <a:rPr lang="en-GB" sz="2400" dirty="0"/>
              <a:t>in total, 10 per country </a:t>
            </a:r>
          </a:p>
        </p:txBody>
      </p:sp>
    </p:spTree>
    <p:extLst>
      <p:ext uri="{BB962C8B-B14F-4D97-AF65-F5344CB8AC3E}">
        <p14:creationId xmlns:p14="http://schemas.microsoft.com/office/powerpoint/2010/main" val="123133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731F32-E031-4C68-9851-9FF70C6A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586" y="725918"/>
            <a:ext cx="9039050" cy="10800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WHAT </a:t>
            </a:r>
            <a:r>
              <a:rPr lang="en-GB" sz="4800" dirty="0"/>
              <a:t>DOES</a:t>
            </a:r>
            <a:r>
              <a:rPr lang="en-GB" sz="4800" dirty="0">
                <a:solidFill>
                  <a:schemeClr val="bg1"/>
                </a:solidFill>
              </a:rPr>
              <a:t> THE TRAINING ENTAIL?</a:t>
            </a:r>
          </a:p>
        </p:txBody>
      </p:sp>
    </p:spTree>
    <p:extLst>
      <p:ext uri="{BB962C8B-B14F-4D97-AF65-F5344CB8AC3E}">
        <p14:creationId xmlns:p14="http://schemas.microsoft.com/office/powerpoint/2010/main" val="23671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0000"/>
            <a:ext cx="848046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THE E2DRIVER TRAINING ENTAILS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876450" y="1685563"/>
            <a:ext cx="10477349" cy="378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 E2DRIVER training entails a </a:t>
            </a:r>
            <a:r>
              <a:rPr lang="en-GB" sz="2400" b="1" dirty="0"/>
              <a:t>blended learning format</a:t>
            </a:r>
            <a:r>
              <a:rPr lang="en-GB" sz="2400" dirty="0"/>
              <a:t>: 2/3 online, 1/3 on-site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 training is </a:t>
            </a:r>
            <a:r>
              <a:rPr lang="en-GB" sz="2400" b="1" dirty="0"/>
              <a:t>customizable</a:t>
            </a:r>
            <a:r>
              <a:rPr lang="en-GB" sz="2400" dirty="0"/>
              <a:t> depending on the needs and interest of the companies.  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E2DRIVER offers </a:t>
            </a:r>
            <a:r>
              <a:rPr lang="en-GB" sz="2400" b="1" dirty="0"/>
              <a:t>four</a:t>
            </a:r>
            <a:r>
              <a:rPr lang="en-GB" sz="2400" dirty="0"/>
              <a:t> </a:t>
            </a:r>
            <a:r>
              <a:rPr lang="en-GB" sz="2400" b="1" dirty="0"/>
              <a:t>different</a:t>
            </a:r>
            <a:r>
              <a:rPr lang="en-GB" sz="2400" dirty="0"/>
              <a:t> </a:t>
            </a:r>
            <a:r>
              <a:rPr lang="en-GB" sz="2400" b="1" dirty="0"/>
              <a:t>training</a:t>
            </a:r>
            <a:r>
              <a:rPr lang="en-GB" sz="2400" dirty="0"/>
              <a:t> </a:t>
            </a:r>
            <a:r>
              <a:rPr lang="en-GB" sz="2400" b="1" dirty="0"/>
              <a:t>paths </a:t>
            </a:r>
            <a:r>
              <a:rPr lang="en-GB" sz="2400" dirty="0"/>
              <a:t>for: Managers, Science and Engineering professionals, Technical Managers and Technicians. 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Topics</a:t>
            </a:r>
            <a:r>
              <a:rPr lang="en-GB" sz="2400" dirty="0"/>
              <a:t> addressed in the training are: applicable legislation, energy efficiency, energy management, energy audits, electric vehicles, etc.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4497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947342D-9B24-4FDA-B05B-A87CA27B499D}"/>
              </a:ext>
            </a:extLst>
          </p:cNvPr>
          <p:cNvSpPr/>
          <p:nvPr/>
        </p:nvSpPr>
        <p:spPr>
          <a:xfrm>
            <a:off x="1025275" y="1993186"/>
            <a:ext cx="10439099" cy="30103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34492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STRUCTURE OF THE TRAINING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838200" y="1371930"/>
            <a:ext cx="10439099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The E2DRIVER training is composed of three main parts: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200" b="1" dirty="0"/>
              <a:t>An Adjustment session</a:t>
            </a:r>
            <a:r>
              <a:rPr lang="en-AU" sz="2200" dirty="0"/>
              <a:t> (5 hours): adjustment of the training to the needs of the company. </a:t>
            </a:r>
          </a:p>
          <a:p>
            <a:pPr marL="914400" lvl="1" indent="-457200">
              <a:buFont typeface="+mj-lt"/>
              <a:buAutoNum type="arabicPeriod"/>
            </a:pPr>
            <a:endParaRPr lang="en-AU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Execution of the E2DRIVER training: </a:t>
            </a:r>
            <a:r>
              <a:rPr lang="en-US" sz="2200" dirty="0"/>
              <a:t>15 hours for Managers; 15 hours for Science and Engineering professionals; 15 hours for Technical Managers and 2 hours for Technicians.</a:t>
            </a:r>
          </a:p>
          <a:p>
            <a:pPr marL="914400" lvl="1" indent="-457200">
              <a:buFont typeface="+mj-lt"/>
              <a:buAutoNum type="arabicPeriod"/>
            </a:pPr>
            <a:endParaRPr lang="es-ES" sz="2200" dirty="0"/>
          </a:p>
          <a:p>
            <a:pPr marL="914400" lvl="1" indent="-457200">
              <a:buFont typeface="+mj-lt"/>
              <a:buAutoNum type="arabicPeriod"/>
            </a:pPr>
            <a:r>
              <a:rPr lang="en-AU" sz="2200" b="1" dirty="0"/>
              <a:t>Closing session: Virtual reality session </a:t>
            </a:r>
            <a:r>
              <a:rPr lang="en-AU" sz="2200" dirty="0"/>
              <a:t>(1 hour). </a:t>
            </a:r>
          </a:p>
          <a:p>
            <a:pPr lvl="1"/>
            <a:endParaRPr lang="en-AU" sz="2200" dirty="0"/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The training lasts </a:t>
            </a:r>
            <a:r>
              <a:rPr lang="en-AU" sz="2400" b="1" dirty="0"/>
              <a:t>6 weeks</a:t>
            </a:r>
            <a:r>
              <a:rPr lang="en-AU" sz="2400" dirty="0"/>
              <a:t>: 5 weeks of online work and 1 week during which the on-site sessions are performed.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9560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34492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E2DRIVER PLATFORM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517605" y="1383395"/>
            <a:ext cx="1157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An </a:t>
            </a:r>
            <a:r>
              <a:rPr lang="en-GB" sz="2400" b="1" dirty="0"/>
              <a:t>e-learning platform </a:t>
            </a:r>
            <a:r>
              <a:rPr lang="en-GB" sz="2400" dirty="0"/>
              <a:t>was created for the online part of the training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This platform allows </a:t>
            </a:r>
            <a:r>
              <a:rPr lang="en-GB" sz="2400" b="1" dirty="0"/>
              <a:t>automatic</a:t>
            </a:r>
            <a:r>
              <a:rPr lang="en-GB" sz="2400" dirty="0"/>
              <a:t> </a:t>
            </a:r>
            <a:r>
              <a:rPr lang="en-GB" sz="2400" b="1" dirty="0"/>
              <a:t>customization</a:t>
            </a:r>
            <a:r>
              <a:rPr lang="en-GB" sz="2400" dirty="0"/>
              <a:t>. Link:</a:t>
            </a:r>
            <a:r>
              <a:rPr lang="en-GB" sz="2400" dirty="0">
                <a:hlinkClick r:id="rId2"/>
              </a:rPr>
              <a:t> https://e2driver.uv.es/</a:t>
            </a:r>
            <a:r>
              <a:rPr lang="en-GB" sz="2400" dirty="0"/>
              <a:t> </a:t>
            </a:r>
            <a:endParaRPr lang="es-ES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12A75A-2A8F-4CBA-86EA-B0F94F335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" t="14838"/>
          <a:stretch/>
        </p:blipFill>
        <p:spPr>
          <a:xfrm>
            <a:off x="326574" y="2293999"/>
            <a:ext cx="5978569" cy="15734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3EEA4CC-39CC-4906-AC7E-95750EE7E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30" y="2870965"/>
            <a:ext cx="5553276" cy="2956556"/>
          </a:xfrm>
          <a:prstGeom prst="rect">
            <a:avLst/>
          </a:prstGeom>
          <a:ln w="6350">
            <a:solidFill>
              <a:schemeClr val="accent6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49D73F-F5D0-4474-AF8F-DE99D815C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4" y="3947071"/>
            <a:ext cx="5220767" cy="2032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33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34492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VIRTUAL REALITY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838200" y="1340123"/>
            <a:ext cx="1043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E2DRIVER has generated a </a:t>
            </a:r>
            <a:r>
              <a:rPr lang="en-AU" sz="2400" b="1" dirty="0"/>
              <a:t>virtual reality </a:t>
            </a:r>
            <a:r>
              <a:rPr lang="en-AU" sz="2400" dirty="0"/>
              <a:t>exercise in order to teach trainees how to perform measures in an electric cabinet</a:t>
            </a:r>
          </a:p>
        </p:txBody>
      </p:sp>
      <p:pic>
        <p:nvPicPr>
          <p:cNvPr id="2" name="Elementos multimedia en línea 1" title="E2DRIVER Virtual reality session">
            <a:hlinkClick r:id="" action="ppaction://media"/>
            <a:extLst>
              <a:ext uri="{FF2B5EF4-FFF2-40B4-BE49-F238E27FC236}">
                <a16:creationId xmlns:a16="http://schemas.microsoft.com/office/drawing/2014/main" id="{6B44DB0E-412B-4F6A-9A8C-D38569B9A7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3279" y="2455321"/>
            <a:ext cx="4917440" cy="27783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C60382-77AD-49E8-AB00-5D1C8F17F59A}"/>
              </a:ext>
            </a:extLst>
          </p:cNvPr>
          <p:cNvSpPr txBox="1"/>
          <p:nvPr/>
        </p:nvSpPr>
        <p:spPr>
          <a:xfrm>
            <a:off x="4222869" y="5333210"/>
            <a:ext cx="32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4"/>
              </a:rPr>
              <a:t>https://youtu.be/SXzC_gRQB8w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8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ACF1721-ACE9-4CDB-BFBB-9D1DDC33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AA4D-81D0-4BCC-9050-DDB8EFA594E4}" type="datetime1">
              <a:rPr lang="de-DE" smtClean="0"/>
              <a:t>18.02.2021</a:t>
            </a:fld>
            <a:endParaRPr lang="en-GB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2286C9FB-D20A-400E-A3DF-C075151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34492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TOOLS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94015B-8B5B-44F4-B8E4-AE183734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5A9DFF-41C9-4032-9F20-6617D9E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D467-6D9C-498C-9629-3DB8318A74EF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90C98-64D6-4368-802D-DA52D323184E}"/>
              </a:ext>
            </a:extLst>
          </p:cNvPr>
          <p:cNvSpPr txBox="1"/>
          <p:nvPr/>
        </p:nvSpPr>
        <p:spPr>
          <a:xfrm>
            <a:off x="838200" y="1340123"/>
            <a:ext cx="1043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Two additional tools have been integrated into the e-learning platform: the</a:t>
            </a:r>
            <a:r>
              <a:rPr lang="en-GB" sz="2400" b="1" dirty="0"/>
              <a:t> Energy Self-Assessment Tool </a:t>
            </a:r>
            <a:r>
              <a:rPr lang="en-GB" sz="2400" dirty="0"/>
              <a:t>and the </a:t>
            </a:r>
            <a:r>
              <a:rPr lang="en-GB" sz="2400" b="1" dirty="0"/>
              <a:t>Financial Assessment Tool. </a:t>
            </a:r>
            <a:endParaRPr lang="en-GB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76E1A0-29C1-4C46-81EC-2908F67F7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" y="2379646"/>
            <a:ext cx="6704803" cy="2473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680F1A-0AAD-46D8-8533-B18F529FA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53" y="3188837"/>
            <a:ext cx="6431046" cy="2779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453330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and Section Slides">
  <a:themeElements>
    <a:clrScheme name="E2Driver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32B6BB"/>
      </a:accent1>
      <a:accent2>
        <a:srgbClr val="E47823"/>
      </a:accent2>
      <a:accent3>
        <a:srgbClr val="81BB3A"/>
      </a:accent3>
      <a:accent4>
        <a:srgbClr val="12953D"/>
      </a:accent4>
      <a:accent5>
        <a:srgbClr val="785D25"/>
      </a:accent5>
      <a:accent6>
        <a:srgbClr val="333376"/>
      </a:accent6>
      <a:hlink>
        <a:srgbClr val="E47823"/>
      </a:hlink>
      <a:folHlink>
        <a:srgbClr val="2DA9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E2DRIV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2B6BB"/>
      </a:accent1>
      <a:accent2>
        <a:srgbClr val="E47823"/>
      </a:accent2>
      <a:accent3>
        <a:srgbClr val="81BB3A"/>
      </a:accent3>
      <a:accent4>
        <a:srgbClr val="12953D"/>
      </a:accent4>
      <a:accent5>
        <a:srgbClr val="785D25"/>
      </a:accent5>
      <a:accent6>
        <a:srgbClr val="333376"/>
      </a:accent6>
      <a:hlink>
        <a:srgbClr val="E47823"/>
      </a:hlink>
      <a:folHlink>
        <a:srgbClr val="2DA9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D5F4E91975F34A8A5E5D389E985E55" ma:contentTypeVersion="9" ma:contentTypeDescription="Crear nuevo documento." ma:contentTypeScope="" ma:versionID="c6148ae7f721ff89c0de7b1ef85c8885">
  <xsd:schema xmlns:xsd="http://www.w3.org/2001/XMLSchema" xmlns:xs="http://www.w3.org/2001/XMLSchema" xmlns:p="http://schemas.microsoft.com/office/2006/metadata/properties" xmlns:ns2="86a5b2b7-78e6-4d8f-8a98-0cec3b546aff" targetNamespace="http://schemas.microsoft.com/office/2006/metadata/properties" ma:root="true" ma:fieldsID="d57a169c683db5eb1fd23cfe592a5624" ns2:_="">
    <xsd:import namespace="86a5b2b7-78e6-4d8f-8a98-0cec3b546a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5b2b7-78e6-4d8f-8a98-0cec3b546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F05501-C161-4991-ADCC-933997BAC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81911-8F52-4279-B5A7-393A2D522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5b2b7-78e6-4d8f-8a98-0cec3b546a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72858-F702-4A51-B151-CB9EDFACCE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Breitbild</PresentationFormat>
  <Paragraphs>91</Paragraphs>
  <Slides>19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 </vt:lpstr>
      <vt:lpstr>Calibri Light</vt:lpstr>
      <vt:lpstr>Titel and Section Slides</vt:lpstr>
      <vt:lpstr>Office</vt:lpstr>
      <vt:lpstr>1_Office</vt:lpstr>
      <vt:lpstr>PowerPoint-Präsentation</vt:lpstr>
      <vt:lpstr>THE E2DRIVER PROJECT</vt:lpstr>
      <vt:lpstr>WHAT IS THE E2DRIVER PROJECT?</vt:lpstr>
      <vt:lpstr>WHAT DOES THE TRAINING ENTAIL?</vt:lpstr>
      <vt:lpstr>WHAT THE E2DRIVER TRAINING ENTAILS</vt:lpstr>
      <vt:lpstr>STRUCTURE OF THE TRAINING</vt:lpstr>
      <vt:lpstr>E2DRIVER PLATFORM</vt:lpstr>
      <vt:lpstr>VIRTUAL REALITY</vt:lpstr>
      <vt:lpstr>TOOLS</vt:lpstr>
      <vt:lpstr>HOW YOUR COMPANY CAN ACCESS THE E2DRIVER TRAINING</vt:lpstr>
      <vt:lpstr>PowerPoint-Präsentation</vt:lpstr>
      <vt:lpstr>PARTICIPATION REQUIREMENTS</vt:lpstr>
      <vt:lpstr>WHAT DO YOU NEED TO DO DURING THE TRAINING? </vt:lpstr>
      <vt:lpstr>WHAT YOU GET WITH E2DRIVER</vt:lpstr>
      <vt:lpstr>WHAT YOU GET WITH E2DRIVER</vt:lpstr>
      <vt:lpstr>WHAT DO I HAVE TO DO TO ENROL FOR THE TRAINING? </vt:lpstr>
      <vt:lpstr>ENROLMENT PROCESS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E2DRIVER</dc:title>
  <dc:creator>vilovic@e-p-c.de</dc:creator>
  <cp:lastModifiedBy>vilovic@e-p-c.de</cp:lastModifiedBy>
  <cp:revision>251</cp:revision>
  <dcterms:created xsi:type="dcterms:W3CDTF">2019-06-26T15:20:22Z</dcterms:created>
  <dcterms:modified xsi:type="dcterms:W3CDTF">2021-02-18T14:39:14Z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0x0101005CD5F4E91975F34A8A5E5D389E985E55</vt:lpwstr>
  </property>
</Properties>
</file>